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gif" ContentType="vide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308" r:id="rId2"/>
    <p:sldId id="256" r:id="rId3"/>
    <p:sldId id="307" r:id="rId4"/>
    <p:sldId id="271" r:id="rId5"/>
    <p:sldId id="272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6" r:id="rId16"/>
    <p:sldId id="284" r:id="rId17"/>
    <p:sldId id="285" r:id="rId18"/>
    <p:sldId id="287" r:id="rId19"/>
    <p:sldId id="293" r:id="rId20"/>
    <p:sldId id="275" r:id="rId21"/>
    <p:sldId id="288" r:id="rId22"/>
    <p:sldId id="289" r:id="rId23"/>
    <p:sldId id="290" r:id="rId24"/>
    <p:sldId id="294" r:id="rId25"/>
    <p:sldId id="295" r:id="rId26"/>
    <p:sldId id="296" r:id="rId27"/>
    <p:sldId id="297" r:id="rId28"/>
    <p:sldId id="291" r:id="rId29"/>
    <p:sldId id="301" r:id="rId30"/>
    <p:sldId id="292" r:id="rId31"/>
    <p:sldId id="298" r:id="rId32"/>
    <p:sldId id="303" r:id="rId33"/>
    <p:sldId id="299" r:id="rId34"/>
    <p:sldId id="302" r:id="rId35"/>
    <p:sldId id="300" r:id="rId36"/>
    <p:sldId id="304" r:id="rId37"/>
    <p:sldId id="305" r:id="rId38"/>
    <p:sldId id="306" r:id="rId39"/>
    <p:sldId id="269" r:id="rId4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6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8032"/>
    <a:srgbClr val="F4CF31"/>
    <a:srgbClr val="4F81BD"/>
    <a:srgbClr val="C0504D"/>
    <a:srgbClr val="013696"/>
    <a:srgbClr val="28325A"/>
    <a:srgbClr val="F4F7FF"/>
    <a:srgbClr val="44447F"/>
    <a:srgbClr val="3C3D85"/>
    <a:srgbClr val="454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624" y="76"/>
      </p:cViewPr>
      <p:guideLst>
        <p:guide orient="horz" pos="1117"/>
        <p:guide pos="6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65" d="100"/>
          <a:sy n="165" d="100"/>
        </p:scale>
        <p:origin x="413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84954-0C33-4F3C-A0E7-A0126114E3DD}" type="datetimeFigureOut">
              <a:rPr lang="pl-PL" smtClean="0"/>
              <a:t>30.05.2022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FD42D-DA9F-4E6E-8389-F2451CA349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758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FD42D-DA9F-4E6E-8389-F2451CA34978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729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FD42D-DA9F-4E6E-8389-F2451CA3497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857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E58FBD-BBDB-3940-A5F6-AB04CDB13D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27" y="-32714"/>
            <a:ext cx="12238827" cy="689071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41976" cy="2387600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E120DF-A697-E043-97A9-27FB882E10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305" y="305144"/>
            <a:ext cx="331463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0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3F13F9-32F1-E544-8294-EDC3F36C9A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641976" cy="2387600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12E6B-0B0B-9248-B0FC-C660955516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305" y="305144"/>
            <a:ext cx="331463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25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558" y="0"/>
            <a:ext cx="10515600" cy="1077131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7" name="Symbol zastępczy numeru slajdu 5">
            <a:extLst>
              <a:ext uri="{FF2B5EF4-FFF2-40B4-BE49-F238E27FC236}">
                <a16:creationId xmlns:a16="http://schemas.microsoft.com/office/drawing/2014/main" id="{EC2E8A9D-5B83-A347-9E36-4C1FACEA3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0211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9DF32A-312A-9840-A90E-1ECBAD3645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558" y="0"/>
            <a:ext cx="10515600" cy="1077131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183A7C2E-7741-E349-8FAC-6B958FE3E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746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DCB406-FD1D-254F-9958-6EF2A51F06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3558" y="0"/>
            <a:ext cx="10515600" cy="1077131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183A7C2E-7741-E349-8FAC-6B958FE3E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accent6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2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2800" y="-15874"/>
            <a:ext cx="10515600" cy="1085258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5" name="Symbol zastępczy numeru slajdu 5">
            <a:extLst>
              <a:ext uri="{FF2B5EF4-FFF2-40B4-BE49-F238E27FC236}">
                <a16:creationId xmlns:a16="http://schemas.microsoft.com/office/drawing/2014/main" id="{0026C724-EDC9-B744-BA82-702C09E41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308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5">
            <a:extLst>
              <a:ext uri="{FF2B5EF4-FFF2-40B4-BE49-F238E27FC236}">
                <a16:creationId xmlns:a16="http://schemas.microsoft.com/office/drawing/2014/main" id="{A7E2A99B-55C8-C84D-A858-03C46654C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01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numeru slajdu 5">
            <a:extLst>
              <a:ext uri="{FF2B5EF4-FFF2-40B4-BE49-F238E27FC236}">
                <a16:creationId xmlns:a16="http://schemas.microsoft.com/office/drawing/2014/main" id="{49C0DFF7-8694-A242-A784-80A376145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33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>
            <a:extLst>
              <a:ext uri="{FF2B5EF4-FFF2-40B4-BE49-F238E27FC236}">
                <a16:creationId xmlns:a16="http://schemas.microsoft.com/office/drawing/2014/main" id="{9A594CE4-8B4F-2741-9A34-0C3C610DE8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14"/>
          <a:stretch/>
        </p:blipFill>
        <p:spPr>
          <a:xfrm>
            <a:off x="0" y="5339765"/>
            <a:ext cx="12192000" cy="1521502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E739F4B3-C868-4991-B1F7-DE86407E5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0" t="2295" b="27815"/>
          <a:stretch/>
        </p:blipFill>
        <p:spPr>
          <a:xfrm>
            <a:off x="9853535" y="10174"/>
            <a:ext cx="2338465" cy="4793106"/>
          </a:xfrm>
          <a:prstGeom prst="rect">
            <a:avLst/>
          </a:prstGeom>
        </p:spPr>
      </p:pic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4431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44316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 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9253818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fld id="{20B420E2-FDAE-46A2-A7C4-978CDB572F34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62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9" r:id="rId4"/>
    <p:sldLayoutId id="2147483660" r:id="rId5"/>
    <p:sldLayoutId id="2147483654" r:id="rId6"/>
    <p:sldLayoutId id="2147483655" r:id="rId7"/>
    <p:sldLayoutId id="214748365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4.gif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hyperlink" Target="https://purnasaigudikandula.medium.com/a-beginner-intro-to-neural-networks-543267bda3c8" TargetMode="Externa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github.com/dotjabber/alk-nlp-intro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3/file/9aa42b31882ec039965f3c4923ce901b-Paper.pd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s://www.theverge.com/2016/3/24/11297050/tay-microsoft-chatbot-racist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l.wiktionary.org/wiki/Indeks:Polski_-_Najpopularniejsze_s&#322;owa_1-1000_wersja_Jerzego_Kazojcia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>
            <a:extLst>
              <a:ext uri="{FF2B5EF4-FFF2-40B4-BE49-F238E27FC236}">
                <a16:creationId xmlns:a16="http://schemas.microsoft.com/office/drawing/2014/main" id="{657A48BE-A66F-B345-B0C1-919DB698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1432"/>
            <a:ext cx="8641976" cy="2387600"/>
          </a:xfrm>
        </p:spPr>
        <p:txBody>
          <a:bodyPr anchor="b">
            <a:normAutofit fontScale="90000"/>
          </a:bodyPr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r"/>
            <a:r>
              <a:rPr lang="pl-PL" dirty="0"/>
              <a:t>Metody detekcji planet spoza Układu Słonecznego</a:t>
            </a:r>
            <a:br>
              <a:rPr lang="pl-PL" dirty="0"/>
            </a:br>
            <a:endParaRPr lang="pl-PL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BA012119-3463-4746-8C7C-0392ED3D2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852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Maciej Kowalski</a:t>
            </a:r>
          </a:p>
        </p:txBody>
      </p:sp>
      <p:sp>
        <p:nvSpPr>
          <p:cNvPr id="15" name="Symbol zastępczy daty 3">
            <a:extLst>
              <a:ext uri="{FF2B5EF4-FFF2-40B4-BE49-F238E27FC236}">
                <a16:creationId xmlns:a16="http://schemas.microsoft.com/office/drawing/2014/main" id="{0A0E27B5-79F9-8E4F-A7CF-E8A9BA9D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2776" y="63228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pPr algn="r"/>
            <a:r>
              <a:rPr lang="pl-PL" dirty="0"/>
              <a:t>31.05.2021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06B0C4A2-57F1-0B6B-FC7C-6950CEB3CE97}"/>
              </a:ext>
            </a:extLst>
          </p:cNvPr>
          <p:cNvSpPr txBox="1">
            <a:spLocks/>
          </p:cNvSpPr>
          <p:nvPr/>
        </p:nvSpPr>
        <p:spPr>
          <a:xfrm>
            <a:off x="1524000" y="2818899"/>
            <a:ext cx="864197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sz="3200" dirty="0"/>
          </a:p>
        </p:txBody>
      </p:sp>
      <p:pic>
        <p:nvPicPr>
          <p:cNvPr id="6" name="Picture 2" descr="Pingwiny z Madagaskaru | TV Puls">
            <a:extLst>
              <a:ext uri="{FF2B5EF4-FFF2-40B4-BE49-F238E27FC236}">
                <a16:creationId xmlns:a16="http://schemas.microsoft.com/office/drawing/2014/main" id="{AF6A6194-A9D1-AC7E-80BF-1BB831E1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373216"/>
            <a:ext cx="936103" cy="127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320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Wektory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10</a:t>
            </a:fld>
            <a:endParaRPr lang="pl-PL" dirty="0"/>
          </a:p>
        </p:txBody>
      </p:sp>
      <p:pic>
        <p:nvPicPr>
          <p:cNvPr id="5" name="Picture 2" descr="Maximum temperatures in Poland in the summer of 2017 | Download Scientific  Diagram">
            <a:extLst>
              <a:ext uri="{FF2B5EF4-FFF2-40B4-BE49-F238E27FC236}">
                <a16:creationId xmlns:a16="http://schemas.microsoft.com/office/drawing/2014/main" id="{C8265118-DF1E-9FDD-B108-D20577C1B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57" y="1651102"/>
            <a:ext cx="3959885" cy="372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eather maps - Poland - meteoblue">
            <a:extLst>
              <a:ext uri="{FF2B5EF4-FFF2-40B4-BE49-F238E27FC236}">
                <a16:creationId xmlns:a16="http://schemas.microsoft.com/office/drawing/2014/main" id="{836B4C67-3A62-4608-1408-6576C0C5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58" y="1605019"/>
            <a:ext cx="4639243" cy="381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15168BB-CA0B-23F4-4769-E872EBCB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928" y="4809480"/>
            <a:ext cx="2032262" cy="2048520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088A417-7EC1-8BCA-F137-D008D6897877}"/>
              </a:ext>
            </a:extLst>
          </p:cNvPr>
          <p:cNvSpPr txBox="1"/>
          <p:nvPr/>
        </p:nvSpPr>
        <p:spPr>
          <a:xfrm rot="19587434">
            <a:off x="10711877" y="444068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?</a:t>
            </a:r>
            <a:endParaRPr lang="en-GB" sz="28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1041A6B-6559-0CE6-0A90-3379A2F6B5F5}"/>
              </a:ext>
            </a:extLst>
          </p:cNvPr>
          <p:cNvSpPr txBox="1"/>
          <p:nvPr/>
        </p:nvSpPr>
        <p:spPr>
          <a:xfrm rot="1385117">
            <a:off x="11504797" y="4516935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?</a:t>
            </a:r>
            <a:endParaRPr lang="en-GB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8505C97-CE21-ED47-195F-29BFC248BFBA}"/>
              </a:ext>
            </a:extLst>
          </p:cNvPr>
          <p:cNvSpPr txBox="1"/>
          <p:nvPr/>
        </p:nvSpPr>
        <p:spPr>
          <a:xfrm>
            <a:off x="11104131" y="435092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60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komputery mierzą prawdopodobieństwo?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11</a:t>
            </a:fld>
            <a:endParaRPr lang="pl-P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14E39C-6BA6-5A4D-17E7-E37D87A74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84" y="1031407"/>
            <a:ext cx="2520280" cy="239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FFB3BF9-BED1-EC9F-29D6-A98E6435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22" y="1031383"/>
            <a:ext cx="2538898" cy="239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727F309-A827-FCF5-7670-B716A3CD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24" y="3503479"/>
            <a:ext cx="3309044" cy="310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79A7329-9999-A952-92F9-3B2CF1853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603" y="3429000"/>
            <a:ext cx="3390472" cy="325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10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komputery mierzą prawdopodobieństwo?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Miary odległości: Manhattan, Euklides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Miary podobieństwa: Cosinus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30" name="Elipsa 4">
            <a:extLst>
              <a:ext uri="{FF2B5EF4-FFF2-40B4-BE49-F238E27FC236}">
                <a16:creationId xmlns:a16="http://schemas.microsoft.com/office/drawing/2014/main" id="{AE6CC894-E371-A4AC-72ED-DE5AF2E6C33F}"/>
              </a:ext>
            </a:extLst>
          </p:cNvPr>
          <p:cNvSpPr/>
          <p:nvPr/>
        </p:nvSpPr>
        <p:spPr>
          <a:xfrm>
            <a:off x="3290930" y="3039404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Elipsa 5">
            <a:extLst>
              <a:ext uri="{FF2B5EF4-FFF2-40B4-BE49-F238E27FC236}">
                <a16:creationId xmlns:a16="http://schemas.microsoft.com/office/drawing/2014/main" id="{EFAF2559-627C-2D89-B5B4-21F2263B6DCA}"/>
              </a:ext>
            </a:extLst>
          </p:cNvPr>
          <p:cNvSpPr/>
          <p:nvPr/>
        </p:nvSpPr>
        <p:spPr>
          <a:xfrm>
            <a:off x="4659082" y="2175308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Łącznik prostoliniowy 7">
            <a:extLst>
              <a:ext uri="{FF2B5EF4-FFF2-40B4-BE49-F238E27FC236}">
                <a16:creationId xmlns:a16="http://schemas.microsoft.com/office/drawing/2014/main" id="{B8F7F8A4-034A-A8D4-60C1-01D3EC0670ED}"/>
              </a:ext>
            </a:extLst>
          </p:cNvPr>
          <p:cNvCxnSpPr>
            <a:stCxn id="30" idx="6"/>
            <a:endCxn id="31" idx="4"/>
          </p:cNvCxnSpPr>
          <p:nvPr/>
        </p:nvCxnSpPr>
        <p:spPr>
          <a:xfrm flipV="1">
            <a:off x="3434946" y="2319324"/>
            <a:ext cx="1296144" cy="792088"/>
          </a:xfrm>
          <a:prstGeom prst="bentConnector2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73769755-699B-18D8-7ABF-8D15332EA58E}"/>
              </a:ext>
            </a:extLst>
          </p:cNvPr>
          <p:cNvSpPr txBox="1"/>
          <p:nvPr/>
        </p:nvSpPr>
        <p:spPr>
          <a:xfrm>
            <a:off x="2970721" y="292674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8DD0A989-2ABB-A12F-F7FC-394BD2EA74DB}"/>
              </a:ext>
            </a:extLst>
          </p:cNvPr>
          <p:cNvSpPr txBox="1"/>
          <p:nvPr/>
        </p:nvSpPr>
        <p:spPr>
          <a:xfrm>
            <a:off x="4875106" y="20626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</a:t>
            </a:r>
          </a:p>
        </p:txBody>
      </p:sp>
      <p:sp>
        <p:nvSpPr>
          <p:cNvPr id="35" name="Elipsa 10">
            <a:extLst>
              <a:ext uri="{FF2B5EF4-FFF2-40B4-BE49-F238E27FC236}">
                <a16:creationId xmlns:a16="http://schemas.microsoft.com/office/drawing/2014/main" id="{4EC232A3-A44D-FF8D-B5D8-BBC37475378B}"/>
              </a:ext>
            </a:extLst>
          </p:cNvPr>
          <p:cNvSpPr/>
          <p:nvPr/>
        </p:nvSpPr>
        <p:spPr>
          <a:xfrm>
            <a:off x="7293694" y="3030112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Elipsa 11">
            <a:extLst>
              <a:ext uri="{FF2B5EF4-FFF2-40B4-BE49-F238E27FC236}">
                <a16:creationId xmlns:a16="http://schemas.microsoft.com/office/drawing/2014/main" id="{CDC646E9-E1B1-F9CD-AAAC-7A6DB9F37B17}"/>
              </a:ext>
            </a:extLst>
          </p:cNvPr>
          <p:cNvSpPr/>
          <p:nvPr/>
        </p:nvSpPr>
        <p:spPr>
          <a:xfrm>
            <a:off x="8661846" y="2166016"/>
            <a:ext cx="144016" cy="14401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Łącznik prostoliniowy 7">
            <a:extLst>
              <a:ext uri="{FF2B5EF4-FFF2-40B4-BE49-F238E27FC236}">
                <a16:creationId xmlns:a16="http://schemas.microsoft.com/office/drawing/2014/main" id="{D090DAA3-E66F-06F4-8686-595056A7E742}"/>
              </a:ext>
            </a:extLst>
          </p:cNvPr>
          <p:cNvCxnSpPr>
            <a:stCxn id="35" idx="7"/>
            <a:endCxn id="36" idx="3"/>
          </p:cNvCxnSpPr>
          <p:nvPr/>
        </p:nvCxnSpPr>
        <p:spPr>
          <a:xfrm flipV="1">
            <a:off x="7416619" y="2288941"/>
            <a:ext cx="1266318" cy="76226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CA27E6CC-5421-8E8D-D389-F17C17553C87}"/>
              </a:ext>
            </a:extLst>
          </p:cNvPr>
          <p:cNvSpPr txBox="1"/>
          <p:nvPr/>
        </p:nvSpPr>
        <p:spPr>
          <a:xfrm>
            <a:off x="6973485" y="29174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B97E4E77-282E-5A1F-D393-DFBA37A58636}"/>
              </a:ext>
            </a:extLst>
          </p:cNvPr>
          <p:cNvSpPr txBox="1"/>
          <p:nvPr/>
        </p:nvSpPr>
        <p:spPr>
          <a:xfrm>
            <a:off x="8877870" y="20533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</a:t>
            </a:r>
          </a:p>
        </p:txBody>
      </p:sp>
      <p:cxnSp>
        <p:nvCxnSpPr>
          <p:cNvPr id="45" name="Łącznik prosty ze strzałką 44">
            <a:extLst>
              <a:ext uri="{FF2B5EF4-FFF2-40B4-BE49-F238E27FC236}">
                <a16:creationId xmlns:a16="http://schemas.microsoft.com/office/drawing/2014/main" id="{7A37FC6E-6122-7F52-26C1-2A4994E2DB7F}"/>
              </a:ext>
            </a:extLst>
          </p:cNvPr>
          <p:cNvCxnSpPr/>
          <p:nvPr/>
        </p:nvCxnSpPr>
        <p:spPr>
          <a:xfrm flipV="1">
            <a:off x="5322973" y="4755645"/>
            <a:ext cx="1368152" cy="72008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46" name="Łącznik prosty ze strzałką 45">
            <a:extLst>
              <a:ext uri="{FF2B5EF4-FFF2-40B4-BE49-F238E27FC236}">
                <a16:creationId xmlns:a16="http://schemas.microsoft.com/office/drawing/2014/main" id="{DE32A41E-8C99-725F-0896-F5ED08C46FAE}"/>
              </a:ext>
            </a:extLst>
          </p:cNvPr>
          <p:cNvCxnSpPr/>
          <p:nvPr/>
        </p:nvCxnSpPr>
        <p:spPr>
          <a:xfrm flipV="1">
            <a:off x="5332576" y="4171197"/>
            <a:ext cx="567680" cy="1304528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4A7C5BB7-0FFC-4F6C-A2EB-EAE79752E453}"/>
              </a:ext>
            </a:extLst>
          </p:cNvPr>
          <p:cNvSpPr txBox="1"/>
          <p:nvPr/>
        </p:nvSpPr>
        <p:spPr>
          <a:xfrm>
            <a:off x="5232296" y="4489975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^A</a:t>
            </a: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38653FB0-3E15-828D-7C06-5015EA36B6D8}"/>
              </a:ext>
            </a:extLst>
          </p:cNvPr>
          <p:cNvSpPr txBox="1"/>
          <p:nvPr/>
        </p:nvSpPr>
        <p:spPr>
          <a:xfrm>
            <a:off x="5901853" y="510175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^B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08291B98-574B-5161-2B6D-E40C2000D5E5}"/>
                  </a:ext>
                </a:extLst>
              </p:cNvPr>
              <p:cNvSpPr txBox="1"/>
              <p:nvPr/>
            </p:nvSpPr>
            <p:spPr>
              <a:xfrm>
                <a:off x="4595428" y="5570095"/>
                <a:ext cx="2260875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mtClean="0">
                          <a:solidFill>
                            <a:prstClr val="black"/>
                          </a:solidFill>
                          <a:latin typeface="Cambria Math"/>
                        </a:rPr>
                        <m:t>cos</m:t>
                      </m:r>
                      <m:d>
                        <m:dPr>
                          <m:ctrlPr>
                            <a:rPr lang="pl-PL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pl-PL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l-PL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l-PL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pl-PL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pl-PL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pl-PL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pl-PL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∗|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𝐵</m:t>
                          </m:r>
                          <m:r>
                            <a:rPr lang="pl-PL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pl-PL" dirty="0">
                  <a:solidFill>
                    <a:prstClr val="black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08291B98-574B-5161-2B6D-E40C2000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28" y="5570095"/>
                <a:ext cx="2260875" cy="6594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655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Dobra, ale po co nam 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27" name="Zagięty narożnik 8">
            <a:extLst>
              <a:ext uri="{FF2B5EF4-FFF2-40B4-BE49-F238E27FC236}">
                <a16:creationId xmlns:a16="http://schemas.microsoft.com/office/drawing/2014/main" id="{5EBA8DAC-C421-47B7-276D-C63D960DA3B8}"/>
              </a:ext>
            </a:extLst>
          </p:cNvPr>
          <p:cNvSpPr/>
          <p:nvPr/>
        </p:nvSpPr>
        <p:spPr>
          <a:xfrm>
            <a:off x="2386146" y="149035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NLP – w kontekście nowych technologii oznacza przetwarzanie języka naturalnego. Programy komputerowe rozumieją tylko matematyczne, ustrukturyzowane dane. Dlatego informacje, które ten program ma interpretować, musimy przeformatować w coś, co zrozumie. Natural Language Processing zajmuje się dekodowaniem tekstu i głosu człowieka oraz przetwarzaniem go na dane zrozumiałe dla komputera.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Zagięty narożnik 14">
            <a:extLst>
              <a:ext uri="{FF2B5EF4-FFF2-40B4-BE49-F238E27FC236}">
                <a16:creationId xmlns:a16="http://schemas.microsoft.com/office/drawing/2014/main" id="{3C2A23A5-530D-34CE-EDAD-F26E09456180}"/>
              </a:ext>
            </a:extLst>
          </p:cNvPr>
          <p:cNvSpPr/>
          <p:nvPr/>
        </p:nvSpPr>
        <p:spPr>
          <a:xfrm>
            <a:off x="2758496" y="185039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NLU – czyli rozumienie języka naturalnego, odpowiada za kolejny krok interakcji człowieka z maszyną. To dzięki NLU komputer nie tylko wie, jakie słowa wprowadził użytkownik, ale też jakie było ich znaczenie i kontekst. </a:t>
            </a:r>
          </a:p>
        </p:txBody>
      </p:sp>
      <p:sp>
        <p:nvSpPr>
          <p:cNvPr id="29" name="Zagięty narożnik 15">
            <a:extLst>
              <a:ext uri="{FF2B5EF4-FFF2-40B4-BE49-F238E27FC236}">
                <a16:creationId xmlns:a16="http://schemas.microsoft.com/office/drawing/2014/main" id="{45F9D64D-E88C-FB33-0FDE-FD691F8EDB41}"/>
              </a:ext>
            </a:extLst>
          </p:cNvPr>
          <p:cNvSpPr/>
          <p:nvPr/>
        </p:nvSpPr>
        <p:spPr>
          <a:xfrm>
            <a:off x="3262552" y="221043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NLG – czyli tworzenie naturalnego języka. Na podstawie zapytania i danych, które ma bot, odpowiedź powinna być przygotowana w sposób czytelny i jednoznaczny dla użytkownika.</a:t>
            </a:r>
          </a:p>
        </p:txBody>
      </p:sp>
      <p:sp>
        <p:nvSpPr>
          <p:cNvPr id="30" name="Zagięty narożnik 16">
            <a:extLst>
              <a:ext uri="{FF2B5EF4-FFF2-40B4-BE49-F238E27FC236}">
                <a16:creationId xmlns:a16="http://schemas.microsoft.com/office/drawing/2014/main" id="{2314BF65-54AA-1195-FA5D-B0A9CB06CBF4}"/>
              </a:ext>
            </a:extLst>
          </p:cNvPr>
          <p:cNvSpPr/>
          <p:nvPr/>
        </p:nvSpPr>
        <p:spPr>
          <a:xfrm>
            <a:off x="3779434" y="2570479"/>
            <a:ext cx="2316566" cy="3168352"/>
          </a:xfrm>
          <a:prstGeom prst="foldedCorner">
            <a:avLst/>
          </a:prstGeom>
          <a:solidFill>
            <a:sysClr val="window" lastClr="FFFFFF"/>
          </a:solidFill>
          <a:ln w="25400" cap="flat" cmpd="sng" algn="ctr">
            <a:solidFill>
              <a:srgbClr val="FFC000"/>
            </a:solidFill>
            <a:prstDash val="soli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Polska i Węgry nie wyrażają zgody na mechanizm uzależnienia wypłaty unijnych funduszy od przestrzegania zasad praworządności. To komplikuje kwestie przyjęcia budżetu UE oraz Funduszu Odbudowy. 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7296292A-9A0F-44D0-0AAC-6884F8A98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52" y="2497526"/>
            <a:ext cx="3456384" cy="214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pole tekstowe 31">
            <a:extLst>
              <a:ext uri="{FF2B5EF4-FFF2-40B4-BE49-F238E27FC236}">
                <a16:creationId xmlns:a16="http://schemas.microsoft.com/office/drawing/2014/main" id="{9FE7E0C1-0C17-5CB8-CD81-D43D1501B2E3}"/>
              </a:ext>
            </a:extLst>
          </p:cNvPr>
          <p:cNvSpPr txBox="1"/>
          <p:nvPr/>
        </p:nvSpPr>
        <p:spPr>
          <a:xfrm>
            <a:off x="7177232" y="4569761"/>
            <a:ext cx="30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Term </a:t>
            </a:r>
            <a:r>
              <a:rPr kumimoji="0" lang="pl-PL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Document</a:t>
            </a:r>
            <a:r>
              <a:rPr kumimoji="0" lang="pl-PL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Matrix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(TDM)</a:t>
            </a:r>
          </a:p>
        </p:txBody>
      </p:sp>
      <p:sp>
        <p:nvSpPr>
          <p:cNvPr id="33" name="Strzałka w prawo 19">
            <a:extLst>
              <a:ext uri="{FF2B5EF4-FFF2-40B4-BE49-F238E27FC236}">
                <a16:creationId xmlns:a16="http://schemas.microsoft.com/office/drawing/2014/main" id="{DE16B347-D13F-C7D9-06B5-CD74D6CEAC48}"/>
              </a:ext>
            </a:extLst>
          </p:cNvPr>
          <p:cNvSpPr/>
          <p:nvPr/>
        </p:nvSpPr>
        <p:spPr>
          <a:xfrm>
            <a:off x="6286888" y="3352279"/>
            <a:ext cx="504056" cy="432048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D21BB772-FC84-729C-DBB6-E95EC1590F87}"/>
              </a:ext>
            </a:extLst>
          </p:cNvPr>
          <p:cNvSpPr txBox="1"/>
          <p:nvPr/>
        </p:nvSpPr>
        <p:spPr>
          <a:xfrm>
            <a:off x="6852504" y="2967394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1609E4F0-8637-836D-91F6-2ADA18432033}"/>
              </a:ext>
            </a:extLst>
          </p:cNvPr>
          <p:cNvSpPr txBox="1"/>
          <p:nvPr/>
        </p:nvSpPr>
        <p:spPr>
          <a:xfrm>
            <a:off x="6844490" y="3362567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03A445D9-DEFA-3BF6-4AB3-753B6155F158}"/>
              </a:ext>
            </a:extLst>
          </p:cNvPr>
          <p:cNvSpPr txBox="1"/>
          <p:nvPr/>
        </p:nvSpPr>
        <p:spPr>
          <a:xfrm>
            <a:off x="6844490" y="3759482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742157C-32DB-FC87-A857-4F558F0FF413}"/>
              </a:ext>
            </a:extLst>
          </p:cNvPr>
          <p:cNvSpPr txBox="1"/>
          <p:nvPr/>
        </p:nvSpPr>
        <p:spPr>
          <a:xfrm>
            <a:off x="6844490" y="4154655"/>
            <a:ext cx="3064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5827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Czyli?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14</a:t>
            </a:fld>
            <a:endParaRPr lang="pl-PL" dirty="0"/>
          </a:p>
        </p:txBody>
      </p:sp>
      <p:cxnSp>
        <p:nvCxnSpPr>
          <p:cNvPr id="101" name="Łącznik prosty ze strzałką 100">
            <a:extLst>
              <a:ext uri="{FF2B5EF4-FFF2-40B4-BE49-F238E27FC236}">
                <a16:creationId xmlns:a16="http://schemas.microsoft.com/office/drawing/2014/main" id="{44910B58-60D4-0286-6F0E-FA6B547627C5}"/>
              </a:ext>
            </a:extLst>
          </p:cNvPr>
          <p:cNvCxnSpPr/>
          <p:nvPr/>
        </p:nvCxnSpPr>
        <p:spPr>
          <a:xfrm flipV="1">
            <a:off x="5756004" y="1677346"/>
            <a:ext cx="0" cy="1944216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2" name="Łącznik prosty ze strzałką 101">
            <a:extLst>
              <a:ext uri="{FF2B5EF4-FFF2-40B4-BE49-F238E27FC236}">
                <a16:creationId xmlns:a16="http://schemas.microsoft.com/office/drawing/2014/main" id="{8497837A-30A4-B062-92C2-A5EBD1FB67B8}"/>
              </a:ext>
            </a:extLst>
          </p:cNvPr>
          <p:cNvCxnSpPr/>
          <p:nvPr/>
        </p:nvCxnSpPr>
        <p:spPr>
          <a:xfrm>
            <a:off x="5756004" y="3621562"/>
            <a:ext cx="2016224" cy="0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3" name="Łącznik prosty ze strzałką 102">
            <a:extLst>
              <a:ext uri="{FF2B5EF4-FFF2-40B4-BE49-F238E27FC236}">
                <a16:creationId xmlns:a16="http://schemas.microsoft.com/office/drawing/2014/main" id="{33312823-ED97-BB31-1BFF-F7A3CEF2D98D}"/>
              </a:ext>
            </a:extLst>
          </p:cNvPr>
          <p:cNvCxnSpPr/>
          <p:nvPr/>
        </p:nvCxnSpPr>
        <p:spPr>
          <a:xfrm flipH="1">
            <a:off x="4531868" y="3621562"/>
            <a:ext cx="1224136" cy="136815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04" name="pole tekstowe 103">
            <a:extLst>
              <a:ext uri="{FF2B5EF4-FFF2-40B4-BE49-F238E27FC236}">
                <a16:creationId xmlns:a16="http://schemas.microsoft.com/office/drawing/2014/main" id="{2341B06E-1EE3-6D82-DE29-9F36845A1F69}"/>
              </a:ext>
            </a:extLst>
          </p:cNvPr>
          <p:cNvSpPr txBox="1"/>
          <p:nvPr/>
        </p:nvSpPr>
        <p:spPr>
          <a:xfrm>
            <a:off x="5831647" y="1533330"/>
            <a:ext cx="87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świecie</a:t>
            </a:r>
          </a:p>
        </p:txBody>
      </p:sp>
      <p:sp>
        <p:nvSpPr>
          <p:cNvPr id="105" name="pole tekstowe 104">
            <a:extLst>
              <a:ext uri="{FF2B5EF4-FFF2-40B4-BE49-F238E27FC236}">
                <a16:creationId xmlns:a16="http://schemas.microsoft.com/office/drawing/2014/main" id="{57E42BB7-7ECF-3252-30A9-DF4B176EA71C}"/>
              </a:ext>
            </a:extLst>
          </p:cNvPr>
          <p:cNvSpPr txBox="1"/>
          <p:nvPr/>
        </p:nvSpPr>
        <p:spPr>
          <a:xfrm>
            <a:off x="7556204" y="3693570"/>
            <a:ext cx="7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żegnaj</a:t>
            </a:r>
          </a:p>
        </p:txBody>
      </p:sp>
      <p:sp>
        <p:nvSpPr>
          <p:cNvPr id="106" name="pole tekstowe 105">
            <a:extLst>
              <a:ext uri="{FF2B5EF4-FFF2-40B4-BE49-F238E27FC236}">
                <a16:creationId xmlns:a16="http://schemas.microsoft.com/office/drawing/2014/main" id="{D23F5DE5-EC19-72E0-989E-E9FEB5D6D5DC}"/>
              </a:ext>
            </a:extLst>
          </p:cNvPr>
          <p:cNvSpPr txBox="1"/>
          <p:nvPr/>
        </p:nvSpPr>
        <p:spPr>
          <a:xfrm>
            <a:off x="3889960" y="4557666"/>
            <a:ext cx="64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witaj</a:t>
            </a:r>
          </a:p>
        </p:txBody>
      </p:sp>
      <p:cxnSp>
        <p:nvCxnSpPr>
          <p:cNvPr id="107" name="Łącznik prosty ze strzałką 106">
            <a:extLst>
              <a:ext uri="{FF2B5EF4-FFF2-40B4-BE49-F238E27FC236}">
                <a16:creationId xmlns:a16="http://schemas.microsoft.com/office/drawing/2014/main" id="{42072362-F0F8-F30B-B8CC-DF91F730AFF1}"/>
              </a:ext>
            </a:extLst>
          </p:cNvPr>
          <p:cNvCxnSpPr/>
          <p:nvPr/>
        </p:nvCxnSpPr>
        <p:spPr>
          <a:xfrm flipV="1">
            <a:off x="5756004" y="2325418"/>
            <a:ext cx="1224136" cy="1296144"/>
          </a:xfrm>
          <a:prstGeom prst="straightConnector1">
            <a:avLst/>
          </a:prstGeom>
          <a:noFill/>
          <a:ln w="57150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8" name="Łącznik prosty ze strzałką 107">
            <a:extLst>
              <a:ext uri="{FF2B5EF4-FFF2-40B4-BE49-F238E27FC236}">
                <a16:creationId xmlns:a16="http://schemas.microsoft.com/office/drawing/2014/main" id="{F4CB41DA-6C0C-2FCE-1CFA-F2DEEC98C763}"/>
              </a:ext>
            </a:extLst>
          </p:cNvPr>
          <p:cNvCxnSpPr/>
          <p:nvPr/>
        </p:nvCxnSpPr>
        <p:spPr>
          <a:xfrm flipH="1" flipV="1">
            <a:off x="4762764" y="2973490"/>
            <a:ext cx="993240" cy="648072"/>
          </a:xfrm>
          <a:prstGeom prst="straightConnector1">
            <a:avLst/>
          </a:prstGeom>
          <a:noFill/>
          <a:ln w="57150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09" name="Łącznik prostoliniowy 28">
            <a:extLst>
              <a:ext uri="{FF2B5EF4-FFF2-40B4-BE49-F238E27FC236}">
                <a16:creationId xmlns:a16="http://schemas.microsoft.com/office/drawing/2014/main" id="{437EB7CC-C44E-EF80-B3D3-3A590A308729}"/>
              </a:ext>
            </a:extLst>
          </p:cNvPr>
          <p:cNvCxnSpPr/>
          <p:nvPr/>
        </p:nvCxnSpPr>
        <p:spPr>
          <a:xfrm>
            <a:off x="6980140" y="2325418"/>
            <a:ext cx="0" cy="129614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110" name="Łącznik prostoliniowy 30">
            <a:extLst>
              <a:ext uri="{FF2B5EF4-FFF2-40B4-BE49-F238E27FC236}">
                <a16:creationId xmlns:a16="http://schemas.microsoft.com/office/drawing/2014/main" id="{A6D35961-907B-936E-AB16-DC6C066A2B50}"/>
              </a:ext>
            </a:extLst>
          </p:cNvPr>
          <p:cNvCxnSpPr/>
          <p:nvPr/>
        </p:nvCxnSpPr>
        <p:spPr>
          <a:xfrm flipH="1">
            <a:off x="5756004" y="2325418"/>
            <a:ext cx="1224136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111" name="Łącznik prostoliniowy 32">
            <a:extLst>
              <a:ext uri="{FF2B5EF4-FFF2-40B4-BE49-F238E27FC236}">
                <a16:creationId xmlns:a16="http://schemas.microsoft.com/office/drawing/2014/main" id="{954B100A-A25E-51AA-DD72-3AB48B3CB496}"/>
              </a:ext>
            </a:extLst>
          </p:cNvPr>
          <p:cNvCxnSpPr/>
          <p:nvPr/>
        </p:nvCxnSpPr>
        <p:spPr>
          <a:xfrm flipH="1">
            <a:off x="4819900" y="2323756"/>
            <a:ext cx="936104" cy="649734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cxnSp>
        <p:nvCxnSpPr>
          <p:cNvPr id="112" name="Łącznik prostoliniowy 34">
            <a:extLst>
              <a:ext uri="{FF2B5EF4-FFF2-40B4-BE49-F238E27FC236}">
                <a16:creationId xmlns:a16="http://schemas.microsoft.com/office/drawing/2014/main" id="{F97035B7-C1A7-4758-61DA-91C08A89596F}"/>
              </a:ext>
            </a:extLst>
          </p:cNvPr>
          <p:cNvCxnSpPr/>
          <p:nvPr/>
        </p:nvCxnSpPr>
        <p:spPr>
          <a:xfrm flipH="1" flipV="1">
            <a:off x="4819900" y="2973490"/>
            <a:ext cx="68909" cy="1584176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113" name="Wycinek koła 42">
            <a:extLst>
              <a:ext uri="{FF2B5EF4-FFF2-40B4-BE49-F238E27FC236}">
                <a16:creationId xmlns:a16="http://schemas.microsoft.com/office/drawing/2014/main" id="{11021B3C-05C2-61C3-399E-A90F54920ED1}"/>
              </a:ext>
            </a:extLst>
          </p:cNvPr>
          <p:cNvSpPr/>
          <p:nvPr/>
        </p:nvSpPr>
        <p:spPr>
          <a:xfrm rot="2395760">
            <a:off x="5345168" y="3244632"/>
            <a:ext cx="792088" cy="720080"/>
          </a:xfrm>
          <a:prstGeom prst="pie">
            <a:avLst>
              <a:gd name="adj1" fmla="val 10673170"/>
              <a:gd name="adj2" fmla="val 16200000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pole tekstowe 113">
            <a:extLst>
              <a:ext uri="{FF2B5EF4-FFF2-40B4-BE49-F238E27FC236}">
                <a16:creationId xmlns:a16="http://schemas.microsoft.com/office/drawing/2014/main" id="{762A9FAA-1C45-C37F-5B12-2F9682FC1E53}"/>
              </a:ext>
            </a:extLst>
          </p:cNvPr>
          <p:cNvSpPr txBox="1"/>
          <p:nvPr/>
        </p:nvSpPr>
        <p:spPr>
          <a:xfrm>
            <a:off x="3171027" y="2788824"/>
            <a:ext cx="158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[witaj, świecie]</a:t>
            </a:r>
          </a:p>
        </p:txBody>
      </p:sp>
      <p:sp>
        <p:nvSpPr>
          <p:cNvPr id="115" name="pole tekstowe 114">
            <a:extLst>
              <a:ext uri="{FF2B5EF4-FFF2-40B4-BE49-F238E27FC236}">
                <a16:creationId xmlns:a16="http://schemas.microsoft.com/office/drawing/2014/main" id="{762DECA6-749F-0AEC-EEC0-4C99AB679A1A}"/>
              </a:ext>
            </a:extLst>
          </p:cNvPr>
          <p:cNvSpPr txBox="1"/>
          <p:nvPr/>
        </p:nvSpPr>
        <p:spPr>
          <a:xfrm>
            <a:off x="6990678" y="2140752"/>
            <a:ext cx="17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[żegnaj, świecie]</a:t>
            </a:r>
          </a:p>
        </p:txBody>
      </p:sp>
      <p:sp>
        <p:nvSpPr>
          <p:cNvPr id="116" name="pole tekstowe 115">
            <a:extLst>
              <a:ext uri="{FF2B5EF4-FFF2-40B4-BE49-F238E27FC236}">
                <a16:creationId xmlns:a16="http://schemas.microsoft.com/office/drawing/2014/main" id="{F653BDF6-A7B1-DFB4-B3F4-FBE915EEBD26}"/>
              </a:ext>
            </a:extLst>
          </p:cNvPr>
          <p:cNvSpPr txBox="1"/>
          <p:nvPr/>
        </p:nvSpPr>
        <p:spPr>
          <a:xfrm>
            <a:off x="3379740" y="5568633"/>
            <a:ext cx="523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Podobieństwo = cos([witaj, świecie], [żegnaj, świecie])</a:t>
            </a:r>
          </a:p>
        </p:txBody>
      </p:sp>
    </p:spTree>
    <p:extLst>
      <p:ext uri="{BB962C8B-B14F-4D97-AF65-F5344CB8AC3E}">
        <p14:creationId xmlns:p14="http://schemas.microsoft.com/office/powerpoint/2010/main" val="412994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 Science Struggle: Introduction to K-means: Algorithm and Visualization  with Julia from scratch">
            <a:extLst>
              <a:ext uri="{FF2B5EF4-FFF2-40B4-BE49-F238E27FC236}">
                <a16:creationId xmlns:a16="http://schemas.microsoft.com/office/drawing/2014/main" id="{4A340935-0B37-794A-F4A8-8DADE36D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42" y="2807677"/>
            <a:ext cx="5400431" cy="405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46" y="-82061"/>
            <a:ext cx="10515600" cy="1077131"/>
          </a:xfrm>
        </p:spPr>
        <p:txBody>
          <a:bodyPr/>
          <a:lstStyle/>
          <a:p>
            <a:r>
              <a:rPr lang="pl-PL" dirty="0" err="1"/>
              <a:t>Aaaaaa</a:t>
            </a:r>
            <a:r>
              <a:rPr lang="pl-PL" dirty="0"/>
              <a:t>…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Mając słownik (najlepiej </a:t>
            </a:r>
            <a:r>
              <a:rPr lang="pl-PL" dirty="0" err="1"/>
              <a:t>stemmowany</a:t>
            </a:r>
            <a:r>
              <a:rPr lang="pl-PL" dirty="0"/>
              <a:t>/</a:t>
            </a:r>
            <a:r>
              <a:rPr lang="pl-PL" dirty="0" err="1"/>
              <a:t>lematyzowany</a:t>
            </a:r>
            <a:r>
              <a:rPr lang="pl-PL" dirty="0"/>
              <a:t>), możemy każdy dokument zapisać/zakodować w formie wektorowej</a:t>
            </a:r>
          </a:p>
          <a:p>
            <a:r>
              <a:rPr lang="pl-PL" dirty="0"/>
              <a:t>Tak zbudowane wektory możemy do siebie porównywać jak zwykłe matematyczne obiekty. (na przykład grupować).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22231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Jest coś równie prostego co można jeszcze wykorzystać?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Reguła </a:t>
            </a:r>
            <a:r>
              <a:rPr lang="pl-PL" dirty="0" err="1"/>
              <a:t>Bayes’a</a:t>
            </a:r>
            <a:r>
              <a:rPr lang="pl-PL" dirty="0"/>
              <a:t> (prawdopodobieństwo warunkowe) – naiwny klasyfikator </a:t>
            </a:r>
            <a:r>
              <a:rPr lang="pl-PL" dirty="0" err="1"/>
              <a:t>Bayes’a</a:t>
            </a:r>
            <a:r>
              <a:rPr lang="pl-PL" dirty="0"/>
              <a:t> (</a:t>
            </a:r>
            <a:r>
              <a:rPr lang="pl-PL" dirty="0" err="1"/>
              <a:t>Naive</a:t>
            </a:r>
            <a:r>
              <a:rPr lang="pl-PL" dirty="0"/>
              <a:t> Bayes).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16</a:t>
            </a:fld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F5BF2263-CE89-4C96-A6F1-C11E73534AB1}"/>
                  </a:ext>
                </a:extLst>
              </p:cNvPr>
              <p:cNvSpPr txBox="1"/>
              <p:nvPr/>
            </p:nvSpPr>
            <p:spPr>
              <a:xfrm>
                <a:off x="2495600" y="1513568"/>
                <a:ext cx="2880320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F5BF2263-CE89-4C96-A6F1-C11E73534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1513568"/>
                <a:ext cx="2880320" cy="6790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080F26E5-9E0B-3947-693D-D7044A759416}"/>
                  </a:ext>
                </a:extLst>
              </p:cNvPr>
              <p:cNvSpPr txBox="1"/>
              <p:nvPr/>
            </p:nvSpPr>
            <p:spPr>
              <a:xfrm>
                <a:off x="6096000" y="1496877"/>
                <a:ext cx="3672408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/>
                            </a:rPr>
                            <m:t>|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l-PL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pl-PL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080F26E5-9E0B-3947-693D-D7044A759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96877"/>
                <a:ext cx="3672408" cy="679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D9D6E9C-4378-5834-F4E4-25698A6AD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903840"/>
              </p:ext>
            </p:extLst>
          </p:nvPr>
        </p:nvGraphicFramePr>
        <p:xfrm>
          <a:off x="3029655" y="3339789"/>
          <a:ext cx="5723405" cy="3028980"/>
        </p:xfrm>
        <a:graphic>
          <a:graphicData uri="http://schemas.openxmlformats.org/drawingml/2006/table">
            <a:tbl>
              <a:tblPr firstRow="1" bandRow="1"/>
              <a:tblGrid>
                <a:gridCol w="114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Outlook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Temperature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 err="1">
                          <a:effectLst/>
                        </a:rPr>
                        <a:t>Humidity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Windy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Play Golf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Rainy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Hot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Rainy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Hot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Overcast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Hot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False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False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Overcast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Rainy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Rainy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Cool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effectLst/>
                        </a:rPr>
                        <a:t>False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Rainy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???</a:t>
                      </a:r>
                      <a:endParaRPr lang="pl-PL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Overcast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Overcast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Hot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False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Y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Sunny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Mild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effectLst/>
                        </a:rPr>
                        <a:t>High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True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N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358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Troszkę matematyki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17</a:t>
            </a:fld>
            <a:endParaRPr lang="pl-PL" dirty="0"/>
          </a:p>
        </p:txBody>
      </p: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340FC317-7AE7-15D2-0D42-D3EC6BBB1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01207"/>
              </p:ext>
            </p:extLst>
          </p:nvPr>
        </p:nvGraphicFramePr>
        <p:xfrm>
          <a:off x="2724592" y="1077131"/>
          <a:ext cx="3024336" cy="1824680"/>
        </p:xfrm>
        <a:graphic>
          <a:graphicData uri="http://schemas.openxmlformats.org/drawingml/2006/table">
            <a:tbl>
              <a:tblPr firstRow="1" bandRow="1"/>
              <a:tblGrid>
                <a:gridCol w="10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Outlook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Sunny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Overcast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0/5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Rainy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5594A35F-215A-F0C3-3156-3E040FFAA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40207"/>
              </p:ext>
            </p:extLst>
          </p:nvPr>
        </p:nvGraphicFramePr>
        <p:xfrm>
          <a:off x="5964952" y="1077131"/>
          <a:ext cx="3024336" cy="1800200"/>
        </p:xfrm>
        <a:graphic>
          <a:graphicData uri="http://schemas.openxmlformats.org/drawingml/2006/table">
            <a:tbl>
              <a:tblPr firstRow="1" bandRow="1"/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2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Temperature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Hot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Mild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Cold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2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5E561914-EC7A-6516-0689-85366009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064434"/>
              </p:ext>
            </p:extLst>
          </p:nvPr>
        </p:nvGraphicFramePr>
        <p:xfrm>
          <a:off x="2724592" y="3021347"/>
          <a:ext cx="3024336" cy="1498050"/>
        </p:xfrm>
        <a:graphic>
          <a:graphicData uri="http://schemas.openxmlformats.org/drawingml/2006/table">
            <a:tbl>
              <a:tblPr firstRow="1" bandRow="1"/>
              <a:tblGrid>
                <a:gridCol w="10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Humidity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High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4/5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Normal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1/5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EB7FEAC4-85E4-231C-60B1-7A63AF9EA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19021"/>
              </p:ext>
            </p:extLst>
          </p:nvPr>
        </p:nvGraphicFramePr>
        <p:xfrm>
          <a:off x="5964952" y="3021347"/>
          <a:ext cx="3024336" cy="1498050"/>
        </p:xfrm>
        <a:graphic>
          <a:graphicData uri="http://schemas.openxmlformats.org/drawingml/2006/table">
            <a:tbl>
              <a:tblPr firstRow="1" bandRow="1"/>
              <a:tblGrid>
                <a:gridCol w="10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Windy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P(Y)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P(N)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True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3/5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 err="1"/>
                        <a:t>False</a:t>
                      </a:r>
                      <a:endParaRPr lang="pl-PL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6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6/8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2/5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1664BF24-B83F-D6DD-735E-75090DC53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646714"/>
              </p:ext>
            </p:extLst>
          </p:nvPr>
        </p:nvGraphicFramePr>
        <p:xfrm>
          <a:off x="4596800" y="4677531"/>
          <a:ext cx="2592287" cy="1498050"/>
        </p:xfrm>
        <a:graphic>
          <a:graphicData uri="http://schemas.openxmlformats.org/drawingml/2006/table">
            <a:tbl>
              <a:tblPr firstRow="1" bandRow="1"/>
              <a:tblGrid>
                <a:gridCol w="1154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Golf?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#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P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Y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8/13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dirty="0"/>
                        <a:t>5/13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Suma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pl-PL" sz="1400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75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C3BA984D-04F0-7A43-3735-855C64A94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684879"/>
              </p:ext>
            </p:extLst>
          </p:nvPr>
        </p:nvGraphicFramePr>
        <p:xfrm>
          <a:off x="2937180" y="1306142"/>
          <a:ext cx="6096000" cy="46680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3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Outlook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Temperature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 err="1">
                          <a:effectLst/>
                        </a:rPr>
                        <a:t>Humidity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>
                          <a:effectLst/>
                        </a:rPr>
                        <a:t>Windy</a:t>
                      </a:r>
                      <a:endParaRPr lang="pl-PL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b="1" u="none" strike="noStrike" dirty="0">
                          <a:effectLst/>
                        </a:rPr>
                        <a:t>Play Golf</a:t>
                      </a:r>
                      <a:endParaRPr lang="pl-P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solidFill>
                            <a:srgbClr val="00B0F0"/>
                          </a:solidFill>
                          <a:effectLst/>
                        </a:rPr>
                        <a:t>Rainy</a:t>
                      </a:r>
                      <a:endParaRPr lang="pl-PL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 err="1">
                          <a:solidFill>
                            <a:srgbClr val="00B0F0"/>
                          </a:solidFill>
                          <a:effectLst/>
                        </a:rPr>
                        <a:t>Mild</a:t>
                      </a:r>
                      <a:endParaRPr lang="pl-PL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Normal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>
                          <a:solidFill>
                            <a:srgbClr val="00B0F0"/>
                          </a:solidFill>
                          <a:effectLst/>
                        </a:rPr>
                        <a:t>True</a:t>
                      </a:r>
                      <a:endParaRPr lang="pl-PL" sz="1100" b="0" i="0" u="none" strike="noStrike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pl-PL" sz="11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???</a:t>
                      </a:r>
                      <a:endParaRPr lang="pl-PL" sz="1100" b="0" i="0" u="none" strike="noStrike" dirty="0">
                        <a:solidFill>
                          <a:srgbClr val="00B0F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74" name="Picture 2" descr="Stuffed Garfield GIF - Stuffed Garfield Bored - Discover &amp; Share GIFs">
            <a:extLst>
              <a:ext uri="{FF2B5EF4-FFF2-40B4-BE49-F238E27FC236}">
                <a16:creationId xmlns:a16="http://schemas.microsoft.com/office/drawing/2014/main" id="{702BF8D7-34E3-537B-1C69-06E444992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" y="2656055"/>
            <a:ext cx="20955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 polubicie mnie za to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18</a:t>
            </a:fld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4324DE32-EE50-344D-7CA8-10AE67F2CE19}"/>
                  </a:ext>
                </a:extLst>
              </p:cNvPr>
              <p:cNvSpPr txBox="1"/>
              <p:nvPr/>
            </p:nvSpPr>
            <p:spPr>
              <a:xfrm>
                <a:off x="1995716" y="2128693"/>
                <a:ext cx="184300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𝑅𝑎𝑖𝑛𝑦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6" name="pole tekstowe 5">
                <a:extLst>
                  <a:ext uri="{FF2B5EF4-FFF2-40B4-BE49-F238E27FC236}">
                    <a16:creationId xmlns:a16="http://schemas.microsoft.com/office/drawing/2014/main" id="{4324DE32-EE50-344D-7CA8-10AE67F2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16" y="2128693"/>
                <a:ext cx="1843005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6706869-8480-0431-2AEB-AC0852624382}"/>
                  </a:ext>
                </a:extLst>
              </p:cNvPr>
              <p:cNvSpPr txBox="1"/>
              <p:nvPr/>
            </p:nvSpPr>
            <p:spPr>
              <a:xfrm>
                <a:off x="1981289" y="2741425"/>
                <a:ext cx="1871859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𝑅𝑎𝑖𝑛𝑦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36706869-8480-0431-2AEB-AC0852624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89" y="2741425"/>
                <a:ext cx="1871859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D184621A-BFC5-5F80-18DF-1571AAB2D7CD}"/>
                  </a:ext>
                </a:extLst>
              </p:cNvPr>
              <p:cNvSpPr txBox="1"/>
              <p:nvPr/>
            </p:nvSpPr>
            <p:spPr>
              <a:xfrm>
                <a:off x="4144861" y="2130085"/>
                <a:ext cx="1710084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𝑀𝑖𝑙𝑑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8" name="pole tekstowe 7">
                <a:extLst>
                  <a:ext uri="{FF2B5EF4-FFF2-40B4-BE49-F238E27FC236}">
                    <a16:creationId xmlns:a16="http://schemas.microsoft.com/office/drawing/2014/main" id="{D184621A-BFC5-5F80-18DF-1571AAB2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61" y="2130085"/>
                <a:ext cx="1710084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5ADA6884-FDA3-7D60-3626-1144D3F16AD5}"/>
                  </a:ext>
                </a:extLst>
              </p:cNvPr>
              <p:cNvSpPr txBox="1"/>
              <p:nvPr/>
            </p:nvSpPr>
            <p:spPr>
              <a:xfrm>
                <a:off x="4130434" y="2742817"/>
                <a:ext cx="1738938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𝑀𝑖𝑙𝑑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5ADA6884-FDA3-7D60-3626-1144D3F1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34" y="2742817"/>
                <a:ext cx="1738938" cy="612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71075915-D7F9-F3E2-3661-883897A11810}"/>
                  </a:ext>
                </a:extLst>
              </p:cNvPr>
              <p:cNvSpPr txBox="1"/>
              <p:nvPr/>
            </p:nvSpPr>
            <p:spPr>
              <a:xfrm>
                <a:off x="6242364" y="2130085"/>
                <a:ext cx="2029082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𝑁𝑜𝑟𝑚𝑎𝑙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71075915-D7F9-F3E2-3661-883897A11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364" y="2130085"/>
                <a:ext cx="2029082" cy="6183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C248447-4AA5-9BE1-D1F5-7301EAA7F0EF}"/>
                  </a:ext>
                </a:extLst>
              </p:cNvPr>
              <p:cNvSpPr txBox="1"/>
              <p:nvPr/>
            </p:nvSpPr>
            <p:spPr>
              <a:xfrm>
                <a:off x="6227937" y="2742817"/>
                <a:ext cx="205793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𝑁𝑜𝑟𝑚𝑎𝑙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C248447-4AA5-9BE1-D1F5-7301EAA7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937" y="2742817"/>
                <a:ext cx="2057936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5806468-B65B-66DA-F164-1017D60EEFBA}"/>
                  </a:ext>
                </a:extLst>
              </p:cNvPr>
              <p:cNvSpPr txBox="1"/>
              <p:nvPr/>
            </p:nvSpPr>
            <p:spPr>
              <a:xfrm>
                <a:off x="8258588" y="2130085"/>
                <a:ext cx="1725472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𝑇𝑟𝑢𝑒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5806468-B65B-66DA-F164-1017D60EE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88" y="2130085"/>
                <a:ext cx="1725472" cy="612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E0013094-7958-0B52-533A-30F800035352}"/>
                  </a:ext>
                </a:extLst>
              </p:cNvPr>
              <p:cNvSpPr txBox="1"/>
              <p:nvPr/>
            </p:nvSpPr>
            <p:spPr>
              <a:xfrm>
                <a:off x="8244161" y="2742817"/>
                <a:ext cx="175432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𝑇𝑟𝑢𝑒</m:t>
                      </m:r>
                      <m:r>
                        <a:rPr lang="pl-PL" b="0" i="1" smtClean="0">
                          <a:latin typeface="Cambria Math"/>
                        </a:rPr>
                        <m:t>|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E0013094-7958-0B52-533A-30F800035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161" y="2742817"/>
                <a:ext cx="1754326" cy="612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81616BDD-A4C2-B117-1EB9-E0FD065397D8}"/>
                  </a:ext>
                </a:extLst>
              </p:cNvPr>
              <p:cNvSpPr txBox="1"/>
              <p:nvPr/>
            </p:nvSpPr>
            <p:spPr>
              <a:xfrm>
                <a:off x="1556688" y="4226308"/>
                <a:ext cx="885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81616BDD-A4C2-B117-1EB9-E0FD0653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88" y="4226308"/>
                <a:ext cx="885698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DE3A4000-B4F6-5605-E4FC-C685E1FE97AD}"/>
                  </a:ext>
                </a:extLst>
              </p:cNvPr>
              <p:cNvSpPr txBox="1"/>
              <p:nvPr/>
            </p:nvSpPr>
            <p:spPr>
              <a:xfrm>
                <a:off x="1556688" y="4608506"/>
                <a:ext cx="8856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</m:d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DE3A4000-B4F6-5605-E4FC-C685E1FE9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88" y="4608506"/>
                <a:ext cx="8856984" cy="369332"/>
              </a:xfrm>
              <a:prstGeom prst="rect">
                <a:avLst/>
              </a:prstGeom>
              <a:blipFill>
                <a:blip r:embed="rId12"/>
                <a:stretch>
                  <a:fillRect r="-1376" b="-114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13FC0C6F-4A7D-147F-98F9-1D30B9C108E7}"/>
                  </a:ext>
                </a:extLst>
              </p:cNvPr>
              <p:cNvSpPr txBox="1"/>
              <p:nvPr/>
            </p:nvSpPr>
            <p:spPr>
              <a:xfrm>
                <a:off x="4509016" y="3426229"/>
                <a:ext cx="128118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𝑌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13FC0C6F-4A7D-147F-98F9-1D30B9C10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016" y="3426229"/>
                <a:ext cx="1281185" cy="612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2D0442C6-AA35-E536-99E5-14EF166FB114}"/>
                  </a:ext>
                </a:extLst>
              </p:cNvPr>
              <p:cNvSpPr txBox="1"/>
              <p:nvPr/>
            </p:nvSpPr>
            <p:spPr>
              <a:xfrm>
                <a:off x="5985180" y="3426229"/>
                <a:ext cx="1310039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r>
                        <a:rPr lang="pl-PL" b="0" i="1" smtClean="0">
                          <a:latin typeface="Cambria Math"/>
                        </a:rPr>
                        <m:t>(</m:t>
                      </m:r>
                      <m:r>
                        <a:rPr lang="pl-PL" b="0" i="1" smtClean="0">
                          <a:latin typeface="Cambria Math"/>
                        </a:rPr>
                        <m:t>𝑁</m:t>
                      </m:r>
                      <m:r>
                        <a:rPr lang="pl-PL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2D0442C6-AA35-E536-99E5-14EF166FB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80" y="3426229"/>
                <a:ext cx="1310039" cy="6183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DB60D81E-5701-DE97-F0C2-8386757C361F}"/>
                  </a:ext>
                </a:extLst>
              </p:cNvPr>
              <p:cNvSpPr txBox="1"/>
              <p:nvPr/>
            </p:nvSpPr>
            <p:spPr>
              <a:xfrm>
                <a:off x="2780824" y="5238104"/>
                <a:ext cx="6588732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=0,00451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DB60D81E-5701-DE97-F0C2-8386757C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824" y="5238104"/>
                <a:ext cx="6588732" cy="6183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94A457C0-9104-180D-57FC-0778AD886C34}"/>
                  </a:ext>
                </a:extLst>
              </p:cNvPr>
              <p:cNvSpPr txBox="1"/>
              <p:nvPr/>
            </p:nvSpPr>
            <p:spPr>
              <a:xfrm>
                <a:off x="2764115" y="5874501"/>
                <a:ext cx="6588732" cy="6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/>
                            </a:rPr>
                            <m:t>𝑁</m:t>
                          </m:r>
                        </m:e>
                        <m:e>
                          <m:r>
                            <a:rPr lang="pl-PL" b="0" i="1" smtClean="0">
                              <a:latin typeface="Cambria Math"/>
                            </a:rPr>
                            <m:t>𝑅𝑎𝑖𝑛𝑦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𝑀𝑖𝑙𝑑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𝑁𝑜𝑟𝑚𝑎𝑙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,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pl-PL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̃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/>
                            </a:rPr>
                            <m:t>=</m:t>
                          </m:r>
                        </m:e>
                      </m:acc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pl-PL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pl-PL" b="0" i="1" smtClean="0">
                              <a:latin typeface="Cambria Math"/>
                            </a:rPr>
                            <m:t>13</m:t>
                          </m:r>
                        </m:den>
                      </m:f>
                      <m:r>
                        <a:rPr lang="pl-PL" i="1">
                          <a:latin typeface="Cambria Math"/>
                        </a:rPr>
                        <m:t>=0,0110</m:t>
                      </m:r>
                      <m:r>
                        <a:rPr lang="pl-PL" b="0" i="1" smtClean="0"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94A457C0-9104-180D-57FC-0778AD886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5" y="5874501"/>
                <a:ext cx="6588732" cy="6183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15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Zasnąłem, po co to wszystko?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 co jeżeli mamy taki zbiór?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19</a:t>
            </a:fld>
            <a:endParaRPr lang="pl-P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EF23E8-AB2C-C41B-4382-2E04C07C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917" y="2173953"/>
            <a:ext cx="6672165" cy="408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73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>
            <a:extLst>
              <a:ext uri="{FF2B5EF4-FFF2-40B4-BE49-F238E27FC236}">
                <a16:creationId xmlns:a16="http://schemas.microsoft.com/office/drawing/2014/main" id="{657A48BE-A66F-B345-B0C1-919DB698D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8853"/>
            <a:ext cx="8641976" cy="23876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algn="r"/>
            <a:r>
              <a:rPr lang="pl-PL" dirty="0"/>
              <a:t>Jak spróbować w NLP *)</a:t>
            </a:r>
            <a:br>
              <a:rPr lang="pl-PL" dirty="0"/>
            </a:br>
            <a:endParaRPr lang="pl-PL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BA012119-3463-4746-8C7C-0392ED3D2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8528"/>
            <a:ext cx="8641976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4DAF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Maciej Kowalski</a:t>
            </a:r>
          </a:p>
        </p:txBody>
      </p:sp>
      <p:sp>
        <p:nvSpPr>
          <p:cNvPr id="15" name="Symbol zastępczy daty 3">
            <a:extLst>
              <a:ext uri="{FF2B5EF4-FFF2-40B4-BE49-F238E27FC236}">
                <a16:creationId xmlns:a16="http://schemas.microsoft.com/office/drawing/2014/main" id="{0A0E27B5-79F9-8E4F-A7CF-E8A9BA9D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2776" y="632289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DAFC"/>
                </a:solidFill>
              </a:defRPr>
            </a:lvl1pPr>
          </a:lstStyle>
          <a:p>
            <a:pPr algn="r"/>
            <a:r>
              <a:rPr lang="pl-PL" dirty="0"/>
              <a:t>31.05.2021</a:t>
            </a:r>
          </a:p>
        </p:txBody>
      </p:sp>
      <p:sp>
        <p:nvSpPr>
          <p:cNvPr id="5" name="Podtytuł 2">
            <a:extLst>
              <a:ext uri="{FF2B5EF4-FFF2-40B4-BE49-F238E27FC236}">
                <a16:creationId xmlns:a16="http://schemas.microsoft.com/office/drawing/2014/main" id="{06B0C4A2-57F1-0B6B-FC7C-6950CEB3CE97}"/>
              </a:ext>
            </a:extLst>
          </p:cNvPr>
          <p:cNvSpPr txBox="1">
            <a:spLocks/>
          </p:cNvSpPr>
          <p:nvPr/>
        </p:nvSpPr>
        <p:spPr>
          <a:xfrm>
            <a:off x="1524000" y="2818899"/>
            <a:ext cx="864197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/>
              <a:t>* i się przy tym nie połamać</a:t>
            </a:r>
          </a:p>
        </p:txBody>
      </p:sp>
      <p:pic>
        <p:nvPicPr>
          <p:cNvPr id="6" name="Picture 2" descr="Pingwiny z Madagaskaru | TV Puls">
            <a:extLst>
              <a:ext uri="{FF2B5EF4-FFF2-40B4-BE49-F238E27FC236}">
                <a16:creationId xmlns:a16="http://schemas.microsoft.com/office/drawing/2014/main" id="{AF6A6194-A9D1-AC7E-80BF-1BB831E13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373216"/>
            <a:ext cx="936103" cy="127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43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sentymentu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Posiadając ocenione komentarze możemy zbudować model oparty o klasyfikator </a:t>
            </a:r>
            <a:r>
              <a:rPr lang="pl-PL" dirty="0" err="1"/>
              <a:t>Bayes’a</a:t>
            </a:r>
            <a:r>
              <a:rPr lang="pl-PL" dirty="0"/>
              <a:t>, który oceni nam czy dana odpowiedź była pozytywna czy negatywna.</a:t>
            </a:r>
          </a:p>
          <a:p>
            <a:r>
              <a:rPr lang="pl-PL" dirty="0"/>
              <a:t>Prawdopodobieństwo wystąpienia słowa w pozytywnym/negatywnym kontekście – który kontekst przeważa, taki jest sentyment.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034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Pan Neuron i Pan Wektor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Czyli możemy zapisać, że:</a:t>
            </a:r>
            <a:endParaRPr lang="en-GB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21</a:t>
            </a:fld>
            <a:endParaRPr lang="pl-PL" dirty="0"/>
          </a:p>
        </p:txBody>
      </p:sp>
      <p:pic>
        <p:nvPicPr>
          <p:cNvPr id="5" name="Picture 2" descr="Sztuczna Inteligencja">
            <a:extLst>
              <a:ext uri="{FF2B5EF4-FFF2-40B4-BE49-F238E27FC236}">
                <a16:creationId xmlns:a16="http://schemas.microsoft.com/office/drawing/2014/main" id="{9BC2A9BE-C148-DF35-C7CC-0D1CAA0BE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36" y="1243467"/>
            <a:ext cx="3024336" cy="254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93131A3E-992F-2D2E-6C24-8DFB7E0C4263}"/>
                  </a:ext>
                </a:extLst>
              </p:cNvPr>
              <p:cNvSpPr txBox="1"/>
              <p:nvPr/>
            </p:nvSpPr>
            <p:spPr>
              <a:xfrm>
                <a:off x="2676643" y="4464624"/>
                <a:ext cx="671786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) </m:t>
                      </m:r>
                      <m:groupChr>
                        <m:groupChrPr>
                          <m:chr m:val="⇔"/>
                          <m:pos m:val="top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l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pl-PL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93131A3E-992F-2D2E-6C24-8DFB7E0C4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643" y="4464624"/>
                <a:ext cx="6717865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wal 42">
            <a:extLst>
              <a:ext uri="{FF2B5EF4-FFF2-40B4-BE49-F238E27FC236}">
                <a16:creationId xmlns:a16="http://schemas.microsoft.com/office/drawing/2014/main" id="{0B6BFF35-ED92-653C-9B3B-E0DB2DAE0990}"/>
              </a:ext>
            </a:extLst>
          </p:cNvPr>
          <p:cNvSpPr/>
          <p:nvPr/>
        </p:nvSpPr>
        <p:spPr>
          <a:xfrm>
            <a:off x="6359396" y="1472358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pl-PL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43AAC2ED-80AD-C109-7BDF-1E4BB8A1CFCA}"/>
              </a:ext>
            </a:extLst>
          </p:cNvPr>
          <p:cNvSpPr/>
          <p:nvPr/>
        </p:nvSpPr>
        <p:spPr>
          <a:xfrm>
            <a:off x="6359396" y="2043560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pl-PL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0A424836-5853-0725-A863-D0632355C8E9}"/>
              </a:ext>
            </a:extLst>
          </p:cNvPr>
          <p:cNvSpPr/>
          <p:nvPr/>
        </p:nvSpPr>
        <p:spPr>
          <a:xfrm>
            <a:off x="6359396" y="2631268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pl-PL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B0D85325-0767-CFCE-492A-2B0BDFACC5FC}"/>
              </a:ext>
            </a:extLst>
          </p:cNvPr>
          <p:cNvSpPr/>
          <p:nvPr/>
        </p:nvSpPr>
        <p:spPr>
          <a:xfrm>
            <a:off x="6359396" y="3238852"/>
            <a:ext cx="442392" cy="434496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lang="pl-PL" sz="700" kern="0" dirty="0">
                <a:solidFill>
                  <a:prstClr val="white"/>
                </a:solidFill>
                <a:latin typeface="Calibri"/>
              </a:rPr>
              <a:t>4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upa 46">
            <a:extLst>
              <a:ext uri="{FF2B5EF4-FFF2-40B4-BE49-F238E27FC236}">
                <a16:creationId xmlns:a16="http://schemas.microsoft.com/office/drawing/2014/main" id="{C5A0F256-41C3-F6AE-49C4-DFAA5D8314CA}"/>
              </a:ext>
            </a:extLst>
          </p:cNvPr>
          <p:cNvGrpSpPr/>
          <p:nvPr/>
        </p:nvGrpSpPr>
        <p:grpSpPr>
          <a:xfrm>
            <a:off x="7603096" y="2332804"/>
            <a:ext cx="1152128" cy="509615"/>
            <a:chOff x="6516216" y="2348880"/>
            <a:chExt cx="1152128" cy="509615"/>
          </a:xfrm>
        </p:grpSpPr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4F8C609C-C58D-3B71-65CE-343A827EC4D6}"/>
                </a:ext>
              </a:extLst>
            </p:cNvPr>
            <p:cNvSpPr/>
            <p:nvPr/>
          </p:nvSpPr>
          <p:spPr>
            <a:xfrm>
              <a:off x="6516216" y="2348880"/>
              <a:ext cx="576064" cy="50961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∑</a:t>
              </a:r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E9B7E6A1-F709-3D7B-A498-CF66B1F79FB3}"/>
                </a:ext>
              </a:extLst>
            </p:cNvPr>
            <p:cNvSpPr/>
            <p:nvPr/>
          </p:nvSpPr>
          <p:spPr>
            <a:xfrm>
              <a:off x="7092280" y="2348881"/>
              <a:ext cx="576064" cy="50961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DCD54E21-7514-7B8B-100B-A927BB8E7485}"/>
              </a:ext>
            </a:extLst>
          </p:cNvPr>
          <p:cNvCxnSpPr>
            <a:stCxn id="43" idx="6"/>
            <a:endCxn id="48" idx="1"/>
          </p:cNvCxnSpPr>
          <p:nvPr/>
        </p:nvCxnSpPr>
        <p:spPr>
          <a:xfrm>
            <a:off x="6801788" y="1689606"/>
            <a:ext cx="801308" cy="89800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2D6F42EE-3E32-A1D3-7FEA-8F2F996B98A9}"/>
              </a:ext>
            </a:extLst>
          </p:cNvPr>
          <p:cNvCxnSpPr>
            <a:stCxn id="45" idx="6"/>
            <a:endCxn id="48" idx="1"/>
          </p:cNvCxnSpPr>
          <p:nvPr/>
        </p:nvCxnSpPr>
        <p:spPr>
          <a:xfrm flipV="1">
            <a:off x="6801788" y="2587611"/>
            <a:ext cx="801308" cy="26090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1C1E7F57-7DDF-0C16-992D-5299EDE46696}"/>
              </a:ext>
            </a:extLst>
          </p:cNvPr>
          <p:cNvCxnSpPr>
            <a:stCxn id="44" idx="6"/>
            <a:endCxn id="48" idx="1"/>
          </p:cNvCxnSpPr>
          <p:nvPr/>
        </p:nvCxnSpPr>
        <p:spPr>
          <a:xfrm>
            <a:off x="6801788" y="2260808"/>
            <a:ext cx="801308" cy="32680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3" name="Łącznik prosty ze strzałką 52">
            <a:extLst>
              <a:ext uri="{FF2B5EF4-FFF2-40B4-BE49-F238E27FC236}">
                <a16:creationId xmlns:a16="http://schemas.microsoft.com/office/drawing/2014/main" id="{98E22BBC-B289-0CD1-F1D7-8BAFD138E6A4}"/>
              </a:ext>
            </a:extLst>
          </p:cNvPr>
          <p:cNvCxnSpPr>
            <a:stCxn id="46" idx="6"/>
            <a:endCxn id="48" idx="1"/>
          </p:cNvCxnSpPr>
          <p:nvPr/>
        </p:nvCxnSpPr>
        <p:spPr>
          <a:xfrm flipV="1">
            <a:off x="6801788" y="2587611"/>
            <a:ext cx="801308" cy="8684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56B7DB9C-70E2-E162-4D7A-6EF5BEDACE82}"/>
              </a:ext>
            </a:extLst>
          </p:cNvPr>
          <p:cNvSpPr txBox="1"/>
          <p:nvPr/>
        </p:nvSpPr>
        <p:spPr>
          <a:xfrm>
            <a:off x="6843108" y="170466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2979E599-CAA4-22A4-0572-54CD83C34C6D}"/>
              </a:ext>
            </a:extLst>
          </p:cNvPr>
          <p:cNvSpPr txBox="1"/>
          <p:nvPr/>
        </p:nvSpPr>
        <p:spPr>
          <a:xfrm>
            <a:off x="6856986" y="215654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A61E8B3B-0AC5-717A-4DAC-D6704B85724B}"/>
              </a:ext>
            </a:extLst>
          </p:cNvPr>
          <p:cNvSpPr txBox="1"/>
          <p:nvPr/>
        </p:nvSpPr>
        <p:spPr>
          <a:xfrm>
            <a:off x="6843108" y="260841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925E9B2E-4FE6-4B6D-709A-FFD990D3A3B7}"/>
              </a:ext>
            </a:extLst>
          </p:cNvPr>
          <p:cNvSpPr txBox="1"/>
          <p:nvPr/>
        </p:nvSpPr>
        <p:spPr>
          <a:xfrm>
            <a:off x="6854859" y="301359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</a:t>
            </a:r>
            <a:r>
              <a:rPr kumimoji="0" lang="pl-PL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8" name="Łącznik prosty ze strzałką 57">
            <a:extLst>
              <a:ext uri="{FF2B5EF4-FFF2-40B4-BE49-F238E27FC236}">
                <a16:creationId xmlns:a16="http://schemas.microsoft.com/office/drawing/2014/main" id="{7F18E0A1-2062-9AED-409D-23E89E3D947E}"/>
              </a:ext>
            </a:extLst>
          </p:cNvPr>
          <p:cNvCxnSpPr>
            <a:stCxn id="49" idx="3"/>
          </p:cNvCxnSpPr>
          <p:nvPr/>
        </p:nvCxnSpPr>
        <p:spPr>
          <a:xfrm flipV="1">
            <a:off x="8755224" y="2587611"/>
            <a:ext cx="556500" cy="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C777AB52-5DD6-D5D5-2238-921DDF973009}"/>
              </a:ext>
            </a:extLst>
          </p:cNvPr>
          <p:cNvSpPr txBox="1"/>
          <p:nvPr/>
        </p:nvSpPr>
        <p:spPr>
          <a:xfrm>
            <a:off x="9311724" y="234873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y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1448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 aktywacji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22</a:t>
            </a:fld>
            <a:endParaRPr lang="pl-PL" dirty="0"/>
          </a:p>
        </p:txBody>
      </p:sp>
      <p:pic>
        <p:nvPicPr>
          <p:cNvPr id="5" name="Picture 2" descr="Activation Function - AI Wiki">
            <a:extLst>
              <a:ext uri="{FF2B5EF4-FFF2-40B4-BE49-F238E27FC236}">
                <a16:creationId xmlns:a16="http://schemas.microsoft.com/office/drawing/2014/main" id="{097777AD-0F4B-713E-FDC2-2D72B2C3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45" y="1148007"/>
            <a:ext cx="7515225" cy="50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031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Pan Wektor i Pan Neuron idą do baru…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23</a:t>
            </a:fld>
            <a:endParaRPr lang="pl-PL" dirty="0"/>
          </a:p>
        </p:txBody>
      </p:sp>
      <p:cxnSp>
        <p:nvCxnSpPr>
          <p:cNvPr id="39" name="Łącznik prosty ze strzałką 38">
            <a:extLst>
              <a:ext uri="{FF2B5EF4-FFF2-40B4-BE49-F238E27FC236}">
                <a16:creationId xmlns:a16="http://schemas.microsoft.com/office/drawing/2014/main" id="{2D06EE1D-530E-F786-AF23-136685E0D986}"/>
              </a:ext>
            </a:extLst>
          </p:cNvPr>
          <p:cNvCxnSpPr/>
          <p:nvPr/>
        </p:nvCxnSpPr>
        <p:spPr>
          <a:xfrm flipV="1">
            <a:off x="3987558" y="5818320"/>
            <a:ext cx="4896544" cy="7200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0" name="Łącznik prosty ze strzałką 39">
            <a:extLst>
              <a:ext uri="{FF2B5EF4-FFF2-40B4-BE49-F238E27FC236}">
                <a16:creationId xmlns:a16="http://schemas.microsoft.com/office/drawing/2014/main" id="{D079CE9F-1C35-3015-A59D-8762C719025D}"/>
              </a:ext>
            </a:extLst>
          </p:cNvPr>
          <p:cNvCxnSpPr/>
          <p:nvPr/>
        </p:nvCxnSpPr>
        <p:spPr>
          <a:xfrm flipH="1" flipV="1">
            <a:off x="3915550" y="1497840"/>
            <a:ext cx="72008" cy="439248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2A95956-B66B-B606-CEF2-B9A35228FC84}"/>
              </a:ext>
            </a:extLst>
          </p:cNvPr>
          <p:cNvSpPr txBox="1"/>
          <p:nvPr/>
        </p:nvSpPr>
        <p:spPr>
          <a:xfrm>
            <a:off x="3339486" y="123623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2FD409F2-114F-72C8-B5D5-B3902FBF5951}"/>
              </a:ext>
            </a:extLst>
          </p:cNvPr>
          <p:cNvSpPr txBox="1"/>
          <p:nvPr/>
        </p:nvSpPr>
        <p:spPr>
          <a:xfrm>
            <a:off x="8835114" y="581055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3" name="Obraz 42">
            <a:extLst>
              <a:ext uri="{FF2B5EF4-FFF2-40B4-BE49-F238E27FC236}">
                <a16:creationId xmlns:a16="http://schemas.microsoft.com/office/drawing/2014/main" id="{D14A0B33-314C-7798-DB7B-6850CBF2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26" y="4980653"/>
            <a:ext cx="873521" cy="788438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4" name="Obraz 43">
            <a:extLst>
              <a:ext uri="{FF2B5EF4-FFF2-40B4-BE49-F238E27FC236}">
                <a16:creationId xmlns:a16="http://schemas.microsoft.com/office/drawing/2014/main" id="{55D210ED-5602-1EC1-FF5F-E1463939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67" y="4989908"/>
            <a:ext cx="796120" cy="689258"/>
          </a:xfrm>
          <a:prstGeom prst="rect">
            <a:avLst/>
          </a:prstGeom>
          <a:ln>
            <a:solidFill>
              <a:srgbClr val="C0504D"/>
            </a:solidFill>
          </a:ln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5" name="Obraz 44">
            <a:extLst>
              <a:ext uri="{FF2B5EF4-FFF2-40B4-BE49-F238E27FC236}">
                <a16:creationId xmlns:a16="http://schemas.microsoft.com/office/drawing/2014/main" id="{BDA75E34-5BBF-9C58-ACB1-E42F76647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756" y="3968493"/>
            <a:ext cx="856785" cy="863751"/>
          </a:xfrm>
          <a:prstGeom prst="rect">
            <a:avLst/>
          </a:prstGeom>
        </p:spPr>
      </p:pic>
      <p:pic>
        <p:nvPicPr>
          <p:cNvPr id="46" name="Obraz 45">
            <a:extLst>
              <a:ext uri="{FF2B5EF4-FFF2-40B4-BE49-F238E27FC236}">
                <a16:creationId xmlns:a16="http://schemas.microsoft.com/office/drawing/2014/main" id="{E6DAB477-1F51-DEF8-48FD-431CE1C9F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119" y="3525045"/>
            <a:ext cx="750010" cy="67074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7" name="Obraz 46">
            <a:extLst>
              <a:ext uri="{FF2B5EF4-FFF2-40B4-BE49-F238E27FC236}">
                <a16:creationId xmlns:a16="http://schemas.microsoft.com/office/drawing/2014/main" id="{4F4E1D3E-7A1D-0A83-3270-ECF9AA98A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776" y="4646398"/>
            <a:ext cx="571641" cy="875104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8" name="Obraz 47">
            <a:extLst>
              <a:ext uri="{FF2B5EF4-FFF2-40B4-BE49-F238E27FC236}">
                <a16:creationId xmlns:a16="http://schemas.microsoft.com/office/drawing/2014/main" id="{D8681228-3ADB-2E70-1A09-A909CB41A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745" y="2689243"/>
            <a:ext cx="589183" cy="55599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331F1AF8-250B-C170-C8F8-A3153E9F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205" y="3927293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0" name="Obraz 49">
            <a:extLst>
              <a:ext uri="{FF2B5EF4-FFF2-40B4-BE49-F238E27FC236}">
                <a16:creationId xmlns:a16="http://schemas.microsoft.com/office/drawing/2014/main" id="{A83CA387-B69A-3093-03DF-3DC12714A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635" y="4410000"/>
            <a:ext cx="758899" cy="78866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3E8E4F1A-B875-3C13-D977-D79784E81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9417" y="2818631"/>
            <a:ext cx="790575" cy="77152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3B7F3370-1869-80FC-C76C-D2B91539C5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9082" y="2041981"/>
            <a:ext cx="790575" cy="8286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3" name="Obraz 52">
            <a:extLst>
              <a:ext uri="{FF2B5EF4-FFF2-40B4-BE49-F238E27FC236}">
                <a16:creationId xmlns:a16="http://schemas.microsoft.com/office/drawing/2014/main" id="{36AFA80D-44A5-8F81-2632-A891BFF4AE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5954" y="3294317"/>
            <a:ext cx="916132" cy="799533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4" name="Obraz 53">
            <a:extLst>
              <a:ext uri="{FF2B5EF4-FFF2-40B4-BE49-F238E27FC236}">
                <a16:creationId xmlns:a16="http://schemas.microsoft.com/office/drawing/2014/main" id="{D17C8413-8E40-1A12-0F5C-F1D881B58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4414" y="3831711"/>
            <a:ext cx="581025" cy="68580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5" name="Obraz 54">
            <a:extLst>
              <a:ext uri="{FF2B5EF4-FFF2-40B4-BE49-F238E27FC236}">
                <a16:creationId xmlns:a16="http://schemas.microsoft.com/office/drawing/2014/main" id="{A4267E6E-798A-89F3-9832-A8AAF044C6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9787" y="2857511"/>
            <a:ext cx="739030" cy="72711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</p:spTree>
    <p:extLst>
      <p:ext uri="{BB962C8B-B14F-4D97-AF65-F5344CB8AC3E}">
        <p14:creationId xmlns:p14="http://schemas.microsoft.com/office/powerpoint/2010/main" val="303417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Nagle po drodze spotykają gradient…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24</a:t>
            </a:fld>
            <a:endParaRPr lang="pl-PL" dirty="0"/>
          </a:p>
        </p:txBody>
      </p:sp>
      <p:sp>
        <p:nvSpPr>
          <p:cNvPr id="32" name="Symbol zastępczy zawartości 2">
            <a:extLst>
              <a:ext uri="{FF2B5EF4-FFF2-40B4-BE49-F238E27FC236}">
                <a16:creationId xmlns:a16="http://schemas.microsoft.com/office/drawing/2014/main" id="{E913E981-877E-926B-7CF6-5E876FA8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10515600" cy="4351338"/>
          </a:xfrm>
        </p:spPr>
        <p:txBody>
          <a:bodyPr/>
          <a:lstStyle/>
          <a:p>
            <a:r>
              <a:rPr lang="pl-PL" dirty="0"/>
              <a:t>Liczymy wartość</a:t>
            </a:r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292F755A-A3CD-54B4-E35D-28D1D7235ACF}"/>
              </a:ext>
            </a:extLst>
          </p:cNvPr>
          <p:cNvGrpSpPr/>
          <p:nvPr/>
        </p:nvGrpSpPr>
        <p:grpSpPr>
          <a:xfrm>
            <a:off x="5297076" y="2210700"/>
            <a:ext cx="3241190" cy="2200990"/>
            <a:chOff x="4932040" y="1554344"/>
            <a:chExt cx="3241190" cy="2200990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FE7DCCAE-8BB2-DF8F-9EB9-9114E38FF530}"/>
                </a:ext>
              </a:extLst>
            </p:cNvPr>
            <p:cNvSpPr/>
            <p:nvPr/>
          </p:nvSpPr>
          <p:spPr>
            <a:xfrm>
              <a:off x="4932040" y="155434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wal 60">
              <a:extLst>
                <a:ext uri="{FF2B5EF4-FFF2-40B4-BE49-F238E27FC236}">
                  <a16:creationId xmlns:a16="http://schemas.microsoft.com/office/drawing/2014/main" id="{D68D73F3-D3CF-97EB-37A6-BD9AF4B8E9B8}"/>
                </a:ext>
              </a:extLst>
            </p:cNvPr>
            <p:cNvSpPr/>
            <p:nvPr/>
          </p:nvSpPr>
          <p:spPr>
            <a:xfrm>
              <a:off x="4932040" y="2125546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wal 61">
              <a:extLst>
                <a:ext uri="{FF2B5EF4-FFF2-40B4-BE49-F238E27FC236}">
                  <a16:creationId xmlns:a16="http://schemas.microsoft.com/office/drawing/2014/main" id="{AC567369-DCE6-7619-8D3C-284DE9FF1A78}"/>
                </a:ext>
              </a:extLst>
            </p:cNvPr>
            <p:cNvSpPr/>
            <p:nvPr/>
          </p:nvSpPr>
          <p:spPr>
            <a:xfrm>
              <a:off x="4932040" y="271325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5763043E-ED00-531A-5008-E31DD3720BB2}"/>
                </a:ext>
              </a:extLst>
            </p:cNvPr>
            <p:cNvSpPr/>
            <p:nvPr/>
          </p:nvSpPr>
          <p:spPr>
            <a:xfrm>
              <a:off x="4932040" y="3320838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4" name="Grupa 63">
              <a:extLst>
                <a:ext uri="{FF2B5EF4-FFF2-40B4-BE49-F238E27FC236}">
                  <a16:creationId xmlns:a16="http://schemas.microsoft.com/office/drawing/2014/main" id="{D8CCAD04-BE7B-095D-348E-9BD9262FBBD2}"/>
                </a:ext>
              </a:extLst>
            </p:cNvPr>
            <p:cNvGrpSpPr/>
            <p:nvPr/>
          </p:nvGrpSpPr>
          <p:grpSpPr>
            <a:xfrm>
              <a:off x="6175740" y="2414790"/>
              <a:ext cx="1152128" cy="509615"/>
              <a:chOff x="6516216" y="2348880"/>
              <a:chExt cx="1152128" cy="509615"/>
            </a:xfrm>
          </p:grpSpPr>
          <p:sp>
            <p:nvSpPr>
              <p:cNvPr id="75" name="Prostokąt 74">
                <a:extLst>
                  <a:ext uri="{FF2B5EF4-FFF2-40B4-BE49-F238E27FC236}">
                    <a16:creationId xmlns:a16="http://schemas.microsoft.com/office/drawing/2014/main" id="{AAB14945-9CC9-21D3-DACC-09D219249694}"/>
                  </a:ext>
                </a:extLst>
              </p:cNvPr>
              <p:cNvSpPr/>
              <p:nvPr/>
            </p:nvSpPr>
            <p:spPr>
              <a:xfrm>
                <a:off x="6516216" y="2348880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∑</a:t>
                </a:r>
              </a:p>
            </p:txBody>
          </p:sp>
          <p:sp>
            <p:nvSpPr>
              <p:cNvPr id="76" name="Prostokąt 75">
                <a:extLst>
                  <a:ext uri="{FF2B5EF4-FFF2-40B4-BE49-F238E27FC236}">
                    <a16:creationId xmlns:a16="http://schemas.microsoft.com/office/drawing/2014/main" id="{73A149B1-4FDD-04A0-B6B5-36B2161E0A41}"/>
                  </a:ext>
                </a:extLst>
              </p:cNvPr>
              <p:cNvSpPr/>
              <p:nvPr/>
            </p:nvSpPr>
            <p:spPr>
              <a:xfrm>
                <a:off x="7092280" y="2348881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5" name="Łącznik prosty ze strzałką 64">
              <a:extLst>
                <a:ext uri="{FF2B5EF4-FFF2-40B4-BE49-F238E27FC236}">
                  <a16:creationId xmlns:a16="http://schemas.microsoft.com/office/drawing/2014/main" id="{8896BD34-8485-4E7B-E779-29EFB92F0BDF}"/>
                </a:ext>
              </a:extLst>
            </p:cNvPr>
            <p:cNvCxnSpPr>
              <a:stCxn id="60" idx="6"/>
              <a:endCxn id="75" idx="1"/>
            </p:cNvCxnSpPr>
            <p:nvPr/>
          </p:nvCxnSpPr>
          <p:spPr>
            <a:xfrm>
              <a:off x="5374432" y="1771592"/>
              <a:ext cx="801308" cy="8980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3E57CBC2-C694-5875-D94D-989F8ACC7389}"/>
                </a:ext>
              </a:extLst>
            </p:cNvPr>
            <p:cNvCxnSpPr>
              <a:stCxn id="62" idx="6"/>
              <a:endCxn id="75" idx="1"/>
            </p:cNvCxnSpPr>
            <p:nvPr/>
          </p:nvCxnSpPr>
          <p:spPr>
            <a:xfrm flipV="1">
              <a:off x="5374432" y="2669597"/>
              <a:ext cx="801308" cy="2609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7" name="Łącznik prosty ze strzałką 66">
              <a:extLst>
                <a:ext uri="{FF2B5EF4-FFF2-40B4-BE49-F238E27FC236}">
                  <a16:creationId xmlns:a16="http://schemas.microsoft.com/office/drawing/2014/main" id="{2C2002B6-DA9B-53B9-212A-2A46BCAD39E3}"/>
                </a:ext>
              </a:extLst>
            </p:cNvPr>
            <p:cNvCxnSpPr>
              <a:stCxn id="61" idx="6"/>
              <a:endCxn id="75" idx="1"/>
            </p:cNvCxnSpPr>
            <p:nvPr/>
          </p:nvCxnSpPr>
          <p:spPr>
            <a:xfrm>
              <a:off x="5374432" y="2342794"/>
              <a:ext cx="801308" cy="32680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8" name="Łącznik prosty ze strzałką 67">
              <a:extLst>
                <a:ext uri="{FF2B5EF4-FFF2-40B4-BE49-F238E27FC236}">
                  <a16:creationId xmlns:a16="http://schemas.microsoft.com/office/drawing/2014/main" id="{1C8C311E-CC5F-B654-BA84-82BA588BB376}"/>
                </a:ext>
              </a:extLst>
            </p:cNvPr>
            <p:cNvCxnSpPr>
              <a:stCxn id="63" idx="6"/>
              <a:endCxn id="75" idx="1"/>
            </p:cNvCxnSpPr>
            <p:nvPr/>
          </p:nvCxnSpPr>
          <p:spPr>
            <a:xfrm flipV="1">
              <a:off x="5374432" y="2669597"/>
              <a:ext cx="801308" cy="8684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9" name="pole tekstowe 68">
              <a:extLst>
                <a:ext uri="{FF2B5EF4-FFF2-40B4-BE49-F238E27FC236}">
                  <a16:creationId xmlns:a16="http://schemas.microsoft.com/office/drawing/2014/main" id="{5C5C7C9E-97D3-4EE1-81DF-1683164FF156}"/>
                </a:ext>
              </a:extLst>
            </p:cNvPr>
            <p:cNvSpPr txBox="1"/>
            <p:nvPr/>
          </p:nvSpPr>
          <p:spPr>
            <a:xfrm>
              <a:off x="5415752" y="1786653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pole tekstowe 69">
              <a:extLst>
                <a:ext uri="{FF2B5EF4-FFF2-40B4-BE49-F238E27FC236}">
                  <a16:creationId xmlns:a16="http://schemas.microsoft.com/office/drawing/2014/main" id="{250BD56F-0AD6-DD89-0BC1-FB4CF4BA80D4}"/>
                </a:ext>
              </a:extLst>
            </p:cNvPr>
            <p:cNvSpPr txBox="1"/>
            <p:nvPr/>
          </p:nvSpPr>
          <p:spPr>
            <a:xfrm>
              <a:off x="5429630" y="2238526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pole tekstowe 70">
              <a:extLst>
                <a:ext uri="{FF2B5EF4-FFF2-40B4-BE49-F238E27FC236}">
                  <a16:creationId xmlns:a16="http://schemas.microsoft.com/office/drawing/2014/main" id="{361E0C28-C13D-9671-17CD-E4AD51A610D6}"/>
                </a:ext>
              </a:extLst>
            </p:cNvPr>
            <p:cNvSpPr txBox="1"/>
            <p:nvPr/>
          </p:nvSpPr>
          <p:spPr>
            <a:xfrm>
              <a:off x="5415752" y="269039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pole tekstowe 71">
              <a:extLst>
                <a:ext uri="{FF2B5EF4-FFF2-40B4-BE49-F238E27FC236}">
                  <a16:creationId xmlns:a16="http://schemas.microsoft.com/office/drawing/2014/main" id="{B8CC828E-FEB6-F53B-0AF9-C647A94019FE}"/>
                </a:ext>
              </a:extLst>
            </p:cNvPr>
            <p:cNvSpPr txBox="1"/>
            <p:nvPr/>
          </p:nvSpPr>
          <p:spPr>
            <a:xfrm>
              <a:off x="5427503" y="309558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E28358AC-DDBB-C90A-8C00-60ABC23B736D}"/>
                </a:ext>
              </a:extLst>
            </p:cNvPr>
            <p:cNvCxnSpPr>
              <a:stCxn id="76" idx="3"/>
            </p:cNvCxnSpPr>
            <p:nvPr/>
          </p:nvCxnSpPr>
          <p:spPr>
            <a:xfrm flipV="1">
              <a:off x="7327868" y="2669597"/>
              <a:ext cx="556500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4" name="pole tekstowe 73">
              <a:extLst>
                <a:ext uri="{FF2B5EF4-FFF2-40B4-BE49-F238E27FC236}">
                  <a16:creationId xmlns:a16="http://schemas.microsoft.com/office/drawing/2014/main" id="{77843016-9174-D467-3C02-7126230CB0FE}"/>
                </a:ext>
              </a:extLst>
            </p:cNvPr>
            <p:cNvSpPr txBox="1"/>
            <p:nvPr/>
          </p:nvSpPr>
          <p:spPr>
            <a:xfrm>
              <a:off x="7884368" y="243071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y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7" name="Strzałka zakrzywiona w dół 22">
            <a:extLst>
              <a:ext uri="{FF2B5EF4-FFF2-40B4-BE49-F238E27FC236}">
                <a16:creationId xmlns:a16="http://schemas.microsoft.com/office/drawing/2014/main" id="{CF421F4B-AA74-EAA9-59D7-1724494253E5}"/>
              </a:ext>
            </a:extLst>
          </p:cNvPr>
          <p:cNvSpPr/>
          <p:nvPr/>
        </p:nvSpPr>
        <p:spPr>
          <a:xfrm rot="19821778" flipV="1">
            <a:off x="5847249" y="3905501"/>
            <a:ext cx="1440160" cy="711696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Strzałka zakrzywiona w dół 23">
            <a:extLst>
              <a:ext uri="{FF2B5EF4-FFF2-40B4-BE49-F238E27FC236}">
                <a16:creationId xmlns:a16="http://schemas.microsoft.com/office/drawing/2014/main" id="{0B4C5546-E974-82C3-B845-109EF17FECA5}"/>
              </a:ext>
            </a:extLst>
          </p:cNvPr>
          <p:cNvSpPr/>
          <p:nvPr/>
        </p:nvSpPr>
        <p:spPr>
          <a:xfrm>
            <a:off x="7343926" y="2292624"/>
            <a:ext cx="1184744" cy="648072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9" name="Obraz 78">
            <a:extLst>
              <a:ext uri="{FF2B5EF4-FFF2-40B4-BE49-F238E27FC236}">
                <a16:creationId xmlns:a16="http://schemas.microsoft.com/office/drawing/2014/main" id="{7495BEC2-4C4C-A691-8812-B7E92FC9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43" y="2852336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sp>
        <p:nvSpPr>
          <p:cNvPr id="80" name="Strzałka w prawo 27">
            <a:extLst>
              <a:ext uri="{FF2B5EF4-FFF2-40B4-BE49-F238E27FC236}">
                <a16:creationId xmlns:a16="http://schemas.microsoft.com/office/drawing/2014/main" id="{B678829A-18BB-53D1-BC9B-9745B0E51187}"/>
              </a:ext>
            </a:extLst>
          </p:cNvPr>
          <p:cNvSpPr/>
          <p:nvPr/>
        </p:nvSpPr>
        <p:spPr>
          <a:xfrm>
            <a:off x="4331900" y="3036113"/>
            <a:ext cx="752879" cy="471251"/>
          </a:xfrm>
          <a:prstGeom prst="right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1" name="Obraz 80">
            <a:extLst>
              <a:ext uri="{FF2B5EF4-FFF2-40B4-BE49-F238E27FC236}">
                <a16:creationId xmlns:a16="http://schemas.microsoft.com/office/drawing/2014/main" id="{366A0532-1658-C0B1-E47B-E8C4F8A0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775" y="5099814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82" name="Obraz 81">
            <a:extLst>
              <a:ext uri="{FF2B5EF4-FFF2-40B4-BE49-F238E27FC236}">
                <a16:creationId xmlns:a16="http://schemas.microsoft.com/office/drawing/2014/main" id="{15E4D5A8-3A5E-6FB7-2A5C-045220E5C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854" y="5098218"/>
            <a:ext cx="856784" cy="8980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sp>
        <p:nvSpPr>
          <p:cNvPr id="83" name="pole tekstowe 82">
            <a:extLst>
              <a:ext uri="{FF2B5EF4-FFF2-40B4-BE49-F238E27FC236}">
                <a16:creationId xmlns:a16="http://schemas.microsoft.com/office/drawing/2014/main" id="{DCBD755C-4AFC-37C4-583E-59019FC44C57}"/>
              </a:ext>
            </a:extLst>
          </p:cNvPr>
          <p:cNvSpPr txBox="1"/>
          <p:nvPr/>
        </p:nvSpPr>
        <p:spPr>
          <a:xfrm>
            <a:off x="7521290" y="5310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pole tekstowe 83">
            <a:extLst>
              <a:ext uri="{FF2B5EF4-FFF2-40B4-BE49-F238E27FC236}">
                <a16:creationId xmlns:a16="http://schemas.microsoft.com/office/drawing/2014/main" id="{64B896D5-C7C0-D3CC-03DA-DA6371A120A2}"/>
              </a:ext>
            </a:extLst>
          </p:cNvPr>
          <p:cNvSpPr txBox="1"/>
          <p:nvPr/>
        </p:nvSpPr>
        <p:spPr>
          <a:xfrm>
            <a:off x="5049198" y="5310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488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 gradient mówi – „bar jest tam na dole” ;)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Liczymy błąd (i na jego podstawie określamy która waga jak się zmienia)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25</a:t>
            </a:fld>
            <a:endParaRPr lang="pl-PL" dirty="0"/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97557A4-827A-3593-FE9E-B1B090B90139}"/>
              </a:ext>
            </a:extLst>
          </p:cNvPr>
          <p:cNvGrpSpPr/>
          <p:nvPr/>
        </p:nvGrpSpPr>
        <p:grpSpPr>
          <a:xfrm>
            <a:off x="4752818" y="2628871"/>
            <a:ext cx="3241190" cy="2200990"/>
            <a:chOff x="4932040" y="1554344"/>
            <a:chExt cx="3241190" cy="2200990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4C6D6C71-A481-BE09-625F-FF4AB81E042E}"/>
                </a:ext>
              </a:extLst>
            </p:cNvPr>
            <p:cNvSpPr/>
            <p:nvPr/>
          </p:nvSpPr>
          <p:spPr>
            <a:xfrm>
              <a:off x="4932040" y="155434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wal 60">
              <a:extLst>
                <a:ext uri="{FF2B5EF4-FFF2-40B4-BE49-F238E27FC236}">
                  <a16:creationId xmlns:a16="http://schemas.microsoft.com/office/drawing/2014/main" id="{477AF4B4-4D55-316A-FDC3-FD3161E982D9}"/>
                </a:ext>
              </a:extLst>
            </p:cNvPr>
            <p:cNvSpPr/>
            <p:nvPr/>
          </p:nvSpPr>
          <p:spPr>
            <a:xfrm>
              <a:off x="4932040" y="2125546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wal 61">
              <a:extLst>
                <a:ext uri="{FF2B5EF4-FFF2-40B4-BE49-F238E27FC236}">
                  <a16:creationId xmlns:a16="http://schemas.microsoft.com/office/drawing/2014/main" id="{AADC9D3B-927E-F329-ECEB-28CEAC3664AE}"/>
                </a:ext>
              </a:extLst>
            </p:cNvPr>
            <p:cNvSpPr/>
            <p:nvPr/>
          </p:nvSpPr>
          <p:spPr>
            <a:xfrm>
              <a:off x="4932040" y="2713254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  <a:r>
                <a:rPr kumimoji="0" lang="pl-PL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D655B3E9-8BC6-41A6-29CE-FC8E55E838AA}"/>
                </a:ext>
              </a:extLst>
            </p:cNvPr>
            <p:cNvSpPr/>
            <p:nvPr/>
          </p:nvSpPr>
          <p:spPr>
            <a:xfrm>
              <a:off x="4932040" y="3320838"/>
              <a:ext cx="442392" cy="43449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4" name="Grupa 63">
              <a:extLst>
                <a:ext uri="{FF2B5EF4-FFF2-40B4-BE49-F238E27FC236}">
                  <a16:creationId xmlns:a16="http://schemas.microsoft.com/office/drawing/2014/main" id="{7C0E4581-9ED2-B441-55C4-286AA9C85909}"/>
                </a:ext>
              </a:extLst>
            </p:cNvPr>
            <p:cNvGrpSpPr/>
            <p:nvPr/>
          </p:nvGrpSpPr>
          <p:grpSpPr>
            <a:xfrm>
              <a:off x="6175740" y="2414790"/>
              <a:ext cx="1152128" cy="509615"/>
              <a:chOff x="6516216" y="2348880"/>
              <a:chExt cx="1152128" cy="509615"/>
            </a:xfrm>
          </p:grpSpPr>
          <p:sp>
            <p:nvSpPr>
              <p:cNvPr id="75" name="Prostokąt 74">
                <a:extLst>
                  <a:ext uri="{FF2B5EF4-FFF2-40B4-BE49-F238E27FC236}">
                    <a16:creationId xmlns:a16="http://schemas.microsoft.com/office/drawing/2014/main" id="{65F8BA2E-1EE8-A27C-1A6B-5D35BEAD6983}"/>
                  </a:ext>
                </a:extLst>
              </p:cNvPr>
              <p:cNvSpPr/>
              <p:nvPr/>
            </p:nvSpPr>
            <p:spPr>
              <a:xfrm>
                <a:off x="6516216" y="2348880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∑</a:t>
                </a:r>
              </a:p>
            </p:txBody>
          </p:sp>
          <p:sp>
            <p:nvSpPr>
              <p:cNvPr id="76" name="Prostokąt 75">
                <a:extLst>
                  <a:ext uri="{FF2B5EF4-FFF2-40B4-BE49-F238E27FC236}">
                    <a16:creationId xmlns:a16="http://schemas.microsoft.com/office/drawing/2014/main" id="{EB5F8B2E-F6CC-279E-58E7-0BF8F1FA14F0}"/>
                  </a:ext>
                </a:extLst>
              </p:cNvPr>
              <p:cNvSpPr/>
              <p:nvPr/>
            </p:nvSpPr>
            <p:spPr>
              <a:xfrm>
                <a:off x="7092280" y="2348881"/>
                <a:ext cx="576064" cy="509614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</a:t>
                </a: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5" name="Łącznik prosty ze strzałką 64">
              <a:extLst>
                <a:ext uri="{FF2B5EF4-FFF2-40B4-BE49-F238E27FC236}">
                  <a16:creationId xmlns:a16="http://schemas.microsoft.com/office/drawing/2014/main" id="{A241CBC1-51FC-5430-B84F-8BA4715DB31C}"/>
                </a:ext>
              </a:extLst>
            </p:cNvPr>
            <p:cNvCxnSpPr>
              <a:stCxn id="60" idx="6"/>
              <a:endCxn id="75" idx="1"/>
            </p:cNvCxnSpPr>
            <p:nvPr/>
          </p:nvCxnSpPr>
          <p:spPr>
            <a:xfrm>
              <a:off x="5374432" y="1771592"/>
              <a:ext cx="801308" cy="8980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CEF784C4-3F2A-E05A-68A2-6C104E2856DD}"/>
                </a:ext>
              </a:extLst>
            </p:cNvPr>
            <p:cNvCxnSpPr>
              <a:stCxn id="62" idx="6"/>
              <a:endCxn id="75" idx="1"/>
            </p:cNvCxnSpPr>
            <p:nvPr/>
          </p:nvCxnSpPr>
          <p:spPr>
            <a:xfrm flipV="1">
              <a:off x="5374432" y="2669597"/>
              <a:ext cx="801308" cy="26090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7" name="Łącznik prosty ze strzałką 66">
              <a:extLst>
                <a:ext uri="{FF2B5EF4-FFF2-40B4-BE49-F238E27FC236}">
                  <a16:creationId xmlns:a16="http://schemas.microsoft.com/office/drawing/2014/main" id="{2863F59C-C04F-9AD9-3152-7FE72D991412}"/>
                </a:ext>
              </a:extLst>
            </p:cNvPr>
            <p:cNvCxnSpPr>
              <a:stCxn id="61" idx="6"/>
              <a:endCxn id="75" idx="1"/>
            </p:cNvCxnSpPr>
            <p:nvPr/>
          </p:nvCxnSpPr>
          <p:spPr>
            <a:xfrm>
              <a:off x="5374432" y="2342794"/>
              <a:ext cx="801308" cy="32680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8" name="Łącznik prosty ze strzałką 67">
              <a:extLst>
                <a:ext uri="{FF2B5EF4-FFF2-40B4-BE49-F238E27FC236}">
                  <a16:creationId xmlns:a16="http://schemas.microsoft.com/office/drawing/2014/main" id="{FBCEA315-94ED-F1F8-D27A-98C2ABD6CF5E}"/>
                </a:ext>
              </a:extLst>
            </p:cNvPr>
            <p:cNvCxnSpPr>
              <a:stCxn id="63" idx="6"/>
              <a:endCxn id="75" idx="1"/>
            </p:cNvCxnSpPr>
            <p:nvPr/>
          </p:nvCxnSpPr>
          <p:spPr>
            <a:xfrm flipV="1">
              <a:off x="5374432" y="2669597"/>
              <a:ext cx="801308" cy="8684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9" name="pole tekstowe 68">
              <a:extLst>
                <a:ext uri="{FF2B5EF4-FFF2-40B4-BE49-F238E27FC236}">
                  <a16:creationId xmlns:a16="http://schemas.microsoft.com/office/drawing/2014/main" id="{2B333470-98DD-9973-236A-23008AB71087}"/>
                </a:ext>
              </a:extLst>
            </p:cNvPr>
            <p:cNvSpPr txBox="1"/>
            <p:nvPr/>
          </p:nvSpPr>
          <p:spPr>
            <a:xfrm>
              <a:off x="5415752" y="1786653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pole tekstowe 69">
              <a:extLst>
                <a:ext uri="{FF2B5EF4-FFF2-40B4-BE49-F238E27FC236}">
                  <a16:creationId xmlns:a16="http://schemas.microsoft.com/office/drawing/2014/main" id="{F3AF7FB5-895B-AB8E-CFED-464C785973BE}"/>
                </a:ext>
              </a:extLst>
            </p:cNvPr>
            <p:cNvSpPr txBox="1"/>
            <p:nvPr/>
          </p:nvSpPr>
          <p:spPr>
            <a:xfrm>
              <a:off x="5429630" y="2238526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pole tekstowe 70">
              <a:extLst>
                <a:ext uri="{FF2B5EF4-FFF2-40B4-BE49-F238E27FC236}">
                  <a16:creationId xmlns:a16="http://schemas.microsoft.com/office/drawing/2014/main" id="{056711CF-BC3E-C64F-CE2F-5DF0AC7B46B1}"/>
                </a:ext>
              </a:extLst>
            </p:cNvPr>
            <p:cNvSpPr txBox="1"/>
            <p:nvPr/>
          </p:nvSpPr>
          <p:spPr>
            <a:xfrm>
              <a:off x="5415752" y="269039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pole tekstowe 71">
              <a:extLst>
                <a:ext uri="{FF2B5EF4-FFF2-40B4-BE49-F238E27FC236}">
                  <a16:creationId xmlns:a16="http://schemas.microsoft.com/office/drawing/2014/main" id="{830AA334-8EE6-E351-1084-7586B6AA062C}"/>
                </a:ext>
              </a:extLst>
            </p:cNvPr>
            <p:cNvSpPr txBox="1"/>
            <p:nvPr/>
          </p:nvSpPr>
          <p:spPr>
            <a:xfrm>
              <a:off x="5427503" y="3095584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</a:t>
              </a:r>
              <a:r>
                <a:rPr kumimoji="0" lang="pl-PL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3" name="Łącznik prosty ze strzałką 72">
              <a:extLst>
                <a:ext uri="{FF2B5EF4-FFF2-40B4-BE49-F238E27FC236}">
                  <a16:creationId xmlns:a16="http://schemas.microsoft.com/office/drawing/2014/main" id="{116D2D86-EE70-D01C-A6A1-C43BF992827A}"/>
                </a:ext>
              </a:extLst>
            </p:cNvPr>
            <p:cNvCxnSpPr>
              <a:stCxn id="76" idx="3"/>
            </p:cNvCxnSpPr>
            <p:nvPr/>
          </p:nvCxnSpPr>
          <p:spPr>
            <a:xfrm flipV="1">
              <a:off x="7327868" y="2669597"/>
              <a:ext cx="556500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4" name="pole tekstowe 73">
              <a:extLst>
                <a:ext uri="{FF2B5EF4-FFF2-40B4-BE49-F238E27FC236}">
                  <a16:creationId xmlns:a16="http://schemas.microsoft.com/office/drawing/2014/main" id="{95614BB2-CF5A-3700-8CD9-487C3118DF2C}"/>
                </a:ext>
              </a:extLst>
            </p:cNvPr>
            <p:cNvSpPr txBox="1"/>
            <p:nvPr/>
          </p:nvSpPr>
          <p:spPr>
            <a:xfrm>
              <a:off x="7884368" y="243071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y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7" name="Obraz 76">
            <a:extLst>
              <a:ext uri="{FF2B5EF4-FFF2-40B4-BE49-F238E27FC236}">
                <a16:creationId xmlns:a16="http://schemas.microsoft.com/office/drawing/2014/main" id="{93A3259A-A1F4-A041-5064-2F738660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85" y="3270507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78" name="Obraz 77">
            <a:extLst>
              <a:ext uri="{FF2B5EF4-FFF2-40B4-BE49-F238E27FC236}">
                <a16:creationId xmlns:a16="http://schemas.microsoft.com/office/drawing/2014/main" id="{AB0D7EB7-65D9-17D0-0B48-C1485608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517" y="5517985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79" name="Obraz 78">
            <a:extLst>
              <a:ext uri="{FF2B5EF4-FFF2-40B4-BE49-F238E27FC236}">
                <a16:creationId xmlns:a16="http://schemas.microsoft.com/office/drawing/2014/main" id="{F966E398-560C-A4BF-B906-3843AC89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596" y="5516389"/>
            <a:ext cx="856784" cy="8980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sp>
        <p:nvSpPr>
          <p:cNvPr id="80" name="pole tekstowe 79">
            <a:extLst>
              <a:ext uri="{FF2B5EF4-FFF2-40B4-BE49-F238E27FC236}">
                <a16:creationId xmlns:a16="http://schemas.microsoft.com/office/drawing/2014/main" id="{76A82435-4159-27CC-7143-3C3829A1EB57}"/>
              </a:ext>
            </a:extLst>
          </p:cNvPr>
          <p:cNvSpPr txBox="1"/>
          <p:nvPr/>
        </p:nvSpPr>
        <p:spPr>
          <a:xfrm>
            <a:off x="6977032" y="5728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1" name="pole tekstowe 80">
            <a:extLst>
              <a:ext uri="{FF2B5EF4-FFF2-40B4-BE49-F238E27FC236}">
                <a16:creationId xmlns:a16="http://schemas.microsoft.com/office/drawing/2014/main" id="{B2036A4F-9A9C-1408-0C26-CADA9093F88C}"/>
              </a:ext>
            </a:extLst>
          </p:cNvPr>
          <p:cNvSpPr txBox="1"/>
          <p:nvPr/>
        </p:nvSpPr>
        <p:spPr>
          <a:xfrm>
            <a:off x="4504940" y="5728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59E09DE6-410F-7433-162F-EDED116A9F30}"/>
              </a:ext>
            </a:extLst>
          </p:cNvPr>
          <p:cNvSpPr txBox="1"/>
          <p:nvPr/>
        </p:nvSpPr>
        <p:spPr>
          <a:xfrm>
            <a:off x="8185905" y="3517716"/>
            <a:ext cx="105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błąd(y, 0)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3" name="Strzałka zakrzywiona w dół 34">
            <a:extLst>
              <a:ext uri="{FF2B5EF4-FFF2-40B4-BE49-F238E27FC236}">
                <a16:creationId xmlns:a16="http://schemas.microsoft.com/office/drawing/2014/main" id="{C020BD12-47BE-9852-CCB8-7005263BB257}"/>
              </a:ext>
            </a:extLst>
          </p:cNvPr>
          <p:cNvSpPr/>
          <p:nvPr/>
        </p:nvSpPr>
        <p:spPr>
          <a:xfrm flipH="1">
            <a:off x="6750450" y="2664981"/>
            <a:ext cx="1913341" cy="648072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Strzałka zakrzywiona w dół 35">
            <a:extLst>
              <a:ext uri="{FF2B5EF4-FFF2-40B4-BE49-F238E27FC236}">
                <a16:creationId xmlns:a16="http://schemas.microsoft.com/office/drawing/2014/main" id="{56065046-6240-92A5-2663-F6C8F2AAB343}"/>
              </a:ext>
            </a:extLst>
          </p:cNvPr>
          <p:cNvSpPr/>
          <p:nvPr/>
        </p:nvSpPr>
        <p:spPr>
          <a:xfrm rot="20581126" flipH="1" flipV="1">
            <a:off x="5542087" y="4265006"/>
            <a:ext cx="894878" cy="645501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Strzałka zakrzywiona w dół 36">
            <a:extLst>
              <a:ext uri="{FF2B5EF4-FFF2-40B4-BE49-F238E27FC236}">
                <a16:creationId xmlns:a16="http://schemas.microsoft.com/office/drawing/2014/main" id="{58C668A8-01D1-CC90-8B95-AE22B9024197}"/>
              </a:ext>
            </a:extLst>
          </p:cNvPr>
          <p:cNvSpPr/>
          <p:nvPr/>
        </p:nvSpPr>
        <p:spPr>
          <a:xfrm rot="1295353" flipH="1">
            <a:off x="5608661" y="2620238"/>
            <a:ext cx="872097" cy="660403"/>
          </a:xfrm>
          <a:prstGeom prst="curvedDown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985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Wyjaśnienie sucharka z poprzednich slajdów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26</a:t>
            </a:fld>
            <a:endParaRPr lang="pl-PL" dirty="0"/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EE7A3EE2-9C84-5718-0FCA-C83B28CA6D3C}"/>
              </a:ext>
            </a:extLst>
          </p:cNvPr>
          <p:cNvCxnSpPr/>
          <p:nvPr/>
        </p:nvCxnSpPr>
        <p:spPr>
          <a:xfrm flipV="1">
            <a:off x="4028853" y="5905150"/>
            <a:ext cx="4896544" cy="7200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55012F6D-2CAA-6F2A-8D80-59974B1DE27B}"/>
              </a:ext>
            </a:extLst>
          </p:cNvPr>
          <p:cNvCxnSpPr/>
          <p:nvPr/>
        </p:nvCxnSpPr>
        <p:spPr>
          <a:xfrm flipH="1" flipV="1">
            <a:off x="3956845" y="1584670"/>
            <a:ext cx="72008" cy="439248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ACCBD6C2-D3B0-962C-3B5C-27FB345DFD96}"/>
              </a:ext>
            </a:extLst>
          </p:cNvPr>
          <p:cNvSpPr txBox="1"/>
          <p:nvPr/>
        </p:nvSpPr>
        <p:spPr>
          <a:xfrm>
            <a:off x="3078685" y="1341361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/>
              <a:t>błąd</a:t>
            </a:r>
            <a:endParaRPr lang="en-GB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CE2B57B0-DAB1-BA63-7298-5F8E4C64BD95}"/>
              </a:ext>
            </a:extLst>
          </p:cNvPr>
          <p:cNvSpPr txBox="1"/>
          <p:nvPr/>
        </p:nvSpPr>
        <p:spPr>
          <a:xfrm>
            <a:off x="8881984" y="5875513"/>
            <a:ext cx="2267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w</a:t>
            </a:r>
            <a:r>
              <a:rPr lang="pl-PL" sz="1200" dirty="0"/>
              <a:t>1</a:t>
            </a:r>
            <a:r>
              <a:rPr lang="pl-PL" sz="2800" dirty="0"/>
              <a:t> w</a:t>
            </a:r>
            <a:r>
              <a:rPr lang="pl-PL" sz="1200" dirty="0"/>
              <a:t>2</a:t>
            </a:r>
            <a:r>
              <a:rPr lang="pl-PL" sz="2800" dirty="0"/>
              <a:t> w</a:t>
            </a:r>
            <a:r>
              <a:rPr lang="pl-PL" sz="1200" dirty="0"/>
              <a:t>3</a:t>
            </a:r>
            <a:endParaRPr lang="en-GB" dirty="0"/>
          </a:p>
          <a:p>
            <a:endParaRPr lang="en-GB" dirty="0"/>
          </a:p>
        </p:txBody>
      </p:sp>
      <p:sp>
        <p:nvSpPr>
          <p:cNvPr id="38" name="Dowolny kształt: kształt 37">
            <a:extLst>
              <a:ext uri="{FF2B5EF4-FFF2-40B4-BE49-F238E27FC236}">
                <a16:creationId xmlns:a16="http://schemas.microsoft.com/office/drawing/2014/main" id="{8B81988B-D728-AB9C-0145-B02D92389123}"/>
              </a:ext>
            </a:extLst>
          </p:cNvPr>
          <p:cNvSpPr/>
          <p:nvPr/>
        </p:nvSpPr>
        <p:spPr>
          <a:xfrm>
            <a:off x="4025590" y="1929161"/>
            <a:ext cx="5793059" cy="3540754"/>
          </a:xfrm>
          <a:custGeom>
            <a:avLst/>
            <a:gdLst>
              <a:gd name="connsiteX0" fmla="*/ 0 w 5793059"/>
              <a:gd name="connsiteY0" fmla="*/ 0 h 3540754"/>
              <a:gd name="connsiteX1" fmla="*/ 117088 w 5793059"/>
              <a:gd name="connsiteY1" fmla="*/ 33454 h 3540754"/>
              <a:gd name="connsiteX2" fmla="*/ 161693 w 5793059"/>
              <a:gd name="connsiteY2" fmla="*/ 55756 h 3540754"/>
              <a:gd name="connsiteX3" fmla="*/ 273205 w 5793059"/>
              <a:gd name="connsiteY3" fmla="*/ 256478 h 3540754"/>
              <a:gd name="connsiteX4" fmla="*/ 289932 w 5793059"/>
              <a:gd name="connsiteY4" fmla="*/ 769434 h 3540754"/>
              <a:gd name="connsiteX5" fmla="*/ 262054 w 5793059"/>
              <a:gd name="connsiteY5" fmla="*/ 959005 h 3540754"/>
              <a:gd name="connsiteX6" fmla="*/ 273205 w 5793059"/>
              <a:gd name="connsiteY6" fmla="*/ 1120698 h 3540754"/>
              <a:gd name="connsiteX7" fmla="*/ 284356 w 5793059"/>
              <a:gd name="connsiteY7" fmla="*/ 1862254 h 3540754"/>
              <a:gd name="connsiteX8" fmla="*/ 563137 w 5793059"/>
              <a:gd name="connsiteY8" fmla="*/ 2219093 h 3540754"/>
              <a:gd name="connsiteX9" fmla="*/ 691376 w 5793059"/>
              <a:gd name="connsiteY9" fmla="*/ 2174488 h 3540754"/>
              <a:gd name="connsiteX10" fmla="*/ 953430 w 5793059"/>
              <a:gd name="connsiteY10" fmla="*/ 1745166 h 3540754"/>
              <a:gd name="connsiteX11" fmla="*/ 1120698 w 5793059"/>
              <a:gd name="connsiteY11" fmla="*/ 1405054 h 3540754"/>
              <a:gd name="connsiteX12" fmla="*/ 1221059 w 5793059"/>
              <a:gd name="connsiteY12" fmla="*/ 1510990 h 3540754"/>
              <a:gd name="connsiteX13" fmla="*/ 1271239 w 5793059"/>
              <a:gd name="connsiteY13" fmla="*/ 1945888 h 3540754"/>
              <a:gd name="connsiteX14" fmla="*/ 1304693 w 5793059"/>
              <a:gd name="connsiteY14" fmla="*/ 2358483 h 3540754"/>
              <a:gd name="connsiteX15" fmla="*/ 1343722 w 5793059"/>
              <a:gd name="connsiteY15" fmla="*/ 2771078 h 3540754"/>
              <a:gd name="connsiteX16" fmla="*/ 1572322 w 5793059"/>
              <a:gd name="connsiteY16" fmla="*/ 3016405 h 3540754"/>
              <a:gd name="connsiteX17" fmla="*/ 1694986 w 5793059"/>
              <a:gd name="connsiteY17" fmla="*/ 3166946 h 3540754"/>
              <a:gd name="connsiteX18" fmla="*/ 2001644 w 5793059"/>
              <a:gd name="connsiteY18" fmla="*/ 3456878 h 3540754"/>
              <a:gd name="connsiteX19" fmla="*/ 2219093 w 5793059"/>
              <a:gd name="connsiteY19" fmla="*/ 3139068 h 3540754"/>
              <a:gd name="connsiteX20" fmla="*/ 2325030 w 5793059"/>
              <a:gd name="connsiteY20" fmla="*/ 3005254 h 3540754"/>
              <a:gd name="connsiteX21" fmla="*/ 2637264 w 5793059"/>
              <a:gd name="connsiteY21" fmla="*/ 3339790 h 3540754"/>
              <a:gd name="connsiteX22" fmla="*/ 2932771 w 5793059"/>
              <a:gd name="connsiteY22" fmla="*/ 3534937 h 3540754"/>
              <a:gd name="connsiteX23" fmla="*/ 3228278 w 5793059"/>
              <a:gd name="connsiteY23" fmla="*/ 3540512 h 3540754"/>
              <a:gd name="connsiteX24" fmla="*/ 3618571 w 5793059"/>
              <a:gd name="connsiteY24" fmla="*/ 3456878 h 3540754"/>
              <a:gd name="connsiteX25" fmla="*/ 3741234 w 5793059"/>
              <a:gd name="connsiteY25" fmla="*/ 3423424 h 3540754"/>
              <a:gd name="connsiteX26" fmla="*/ 3808142 w 5793059"/>
              <a:gd name="connsiteY26" fmla="*/ 3217127 h 3540754"/>
              <a:gd name="connsiteX27" fmla="*/ 3836020 w 5793059"/>
              <a:gd name="connsiteY27" fmla="*/ 2949498 h 3540754"/>
              <a:gd name="connsiteX28" fmla="*/ 3802566 w 5793059"/>
              <a:gd name="connsiteY28" fmla="*/ 2743200 h 3540754"/>
              <a:gd name="connsiteX29" fmla="*/ 3791415 w 5793059"/>
              <a:gd name="connsiteY29" fmla="*/ 2469995 h 3540754"/>
              <a:gd name="connsiteX30" fmla="*/ 4109225 w 5793059"/>
              <a:gd name="connsiteY30" fmla="*/ 2213517 h 3540754"/>
              <a:gd name="connsiteX31" fmla="*/ 4326673 w 5793059"/>
              <a:gd name="connsiteY31" fmla="*/ 2074127 h 3540754"/>
              <a:gd name="connsiteX32" fmla="*/ 4566425 w 5793059"/>
              <a:gd name="connsiteY32" fmla="*/ 1667107 h 3540754"/>
              <a:gd name="connsiteX33" fmla="*/ 4577576 w 5793059"/>
              <a:gd name="connsiteY33" fmla="*/ 1399478 h 3540754"/>
              <a:gd name="connsiteX34" fmla="*/ 4499517 w 5793059"/>
              <a:gd name="connsiteY34" fmla="*/ 1070517 h 3540754"/>
              <a:gd name="connsiteX35" fmla="*/ 4415883 w 5793059"/>
              <a:gd name="connsiteY35" fmla="*/ 814039 h 3540754"/>
              <a:gd name="connsiteX36" fmla="*/ 4427034 w 5793059"/>
              <a:gd name="connsiteY36" fmla="*/ 719254 h 3540754"/>
              <a:gd name="connsiteX37" fmla="*/ 4505093 w 5793059"/>
              <a:gd name="connsiteY37" fmla="*/ 591015 h 3540754"/>
              <a:gd name="connsiteX38" fmla="*/ 5123986 w 5793059"/>
              <a:gd name="connsiteY38" fmla="*/ 451624 h 3540754"/>
              <a:gd name="connsiteX39" fmla="*/ 5558883 w 5793059"/>
              <a:gd name="connsiteY39" fmla="*/ 334537 h 3540754"/>
              <a:gd name="connsiteX40" fmla="*/ 5709425 w 5793059"/>
              <a:gd name="connsiteY40" fmla="*/ 323385 h 3540754"/>
              <a:gd name="connsiteX41" fmla="*/ 5793059 w 5793059"/>
              <a:gd name="connsiteY41" fmla="*/ 301083 h 354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93059" h="3540754">
                <a:moveTo>
                  <a:pt x="0" y="0"/>
                </a:moveTo>
                <a:cubicBezTo>
                  <a:pt x="39029" y="11151"/>
                  <a:pt x="78714" y="20222"/>
                  <a:pt x="117088" y="33454"/>
                </a:cubicBezTo>
                <a:cubicBezTo>
                  <a:pt x="132803" y="38873"/>
                  <a:pt x="150828" y="43175"/>
                  <a:pt x="161693" y="55756"/>
                </a:cubicBezTo>
                <a:cubicBezTo>
                  <a:pt x="196601" y="96175"/>
                  <a:pt x="249307" y="208681"/>
                  <a:pt x="273205" y="256478"/>
                </a:cubicBezTo>
                <a:cubicBezTo>
                  <a:pt x="291427" y="479697"/>
                  <a:pt x="306893" y="551773"/>
                  <a:pt x="289932" y="769434"/>
                </a:cubicBezTo>
                <a:cubicBezTo>
                  <a:pt x="284970" y="833111"/>
                  <a:pt x="271347" y="895815"/>
                  <a:pt x="262054" y="959005"/>
                </a:cubicBezTo>
                <a:cubicBezTo>
                  <a:pt x="265771" y="1012903"/>
                  <a:pt x="272334" y="1066679"/>
                  <a:pt x="273205" y="1120698"/>
                </a:cubicBezTo>
                <a:cubicBezTo>
                  <a:pt x="278115" y="1425106"/>
                  <a:pt x="216953" y="1441658"/>
                  <a:pt x="284356" y="1862254"/>
                </a:cubicBezTo>
                <a:cubicBezTo>
                  <a:pt x="338419" y="2199607"/>
                  <a:pt x="342282" y="2155991"/>
                  <a:pt x="563137" y="2219093"/>
                </a:cubicBezTo>
                <a:cubicBezTo>
                  <a:pt x="605883" y="2204225"/>
                  <a:pt x="656250" y="2203028"/>
                  <a:pt x="691376" y="2174488"/>
                </a:cubicBezTo>
                <a:cubicBezTo>
                  <a:pt x="810601" y="2077618"/>
                  <a:pt x="900820" y="1876691"/>
                  <a:pt x="953430" y="1745166"/>
                </a:cubicBezTo>
                <a:cubicBezTo>
                  <a:pt x="1087464" y="1410080"/>
                  <a:pt x="957672" y="1544789"/>
                  <a:pt x="1120698" y="1405054"/>
                </a:cubicBezTo>
                <a:cubicBezTo>
                  <a:pt x="1154152" y="1440366"/>
                  <a:pt x="1200575" y="1466871"/>
                  <a:pt x="1221059" y="1510990"/>
                </a:cubicBezTo>
                <a:cubicBezTo>
                  <a:pt x="1282847" y="1644072"/>
                  <a:pt x="1262784" y="1806991"/>
                  <a:pt x="1271239" y="1945888"/>
                </a:cubicBezTo>
                <a:cubicBezTo>
                  <a:pt x="1279622" y="2083616"/>
                  <a:pt x="1293542" y="2220951"/>
                  <a:pt x="1304693" y="2358483"/>
                </a:cubicBezTo>
                <a:cubicBezTo>
                  <a:pt x="1300235" y="2523422"/>
                  <a:pt x="1281492" y="2611770"/>
                  <a:pt x="1343722" y="2771078"/>
                </a:cubicBezTo>
                <a:cubicBezTo>
                  <a:pt x="1423131" y="2974364"/>
                  <a:pt x="1431140" y="2881361"/>
                  <a:pt x="1572322" y="3016405"/>
                </a:cubicBezTo>
                <a:cubicBezTo>
                  <a:pt x="1619098" y="3061147"/>
                  <a:pt x="1649806" y="3120592"/>
                  <a:pt x="1694986" y="3166946"/>
                </a:cubicBezTo>
                <a:cubicBezTo>
                  <a:pt x="1793173" y="3267684"/>
                  <a:pt x="1899425" y="3360234"/>
                  <a:pt x="2001644" y="3456878"/>
                </a:cubicBezTo>
                <a:cubicBezTo>
                  <a:pt x="2226919" y="3409453"/>
                  <a:pt x="2047244" y="3478358"/>
                  <a:pt x="2219093" y="3139068"/>
                </a:cubicBezTo>
                <a:cubicBezTo>
                  <a:pt x="2244799" y="3088316"/>
                  <a:pt x="2289718" y="3049859"/>
                  <a:pt x="2325030" y="3005254"/>
                </a:cubicBezTo>
                <a:cubicBezTo>
                  <a:pt x="2518259" y="3162254"/>
                  <a:pt x="2344508" y="3012078"/>
                  <a:pt x="2637264" y="3339790"/>
                </a:cubicBezTo>
                <a:cubicBezTo>
                  <a:pt x="2756368" y="3473115"/>
                  <a:pt x="2763806" y="3517827"/>
                  <a:pt x="2932771" y="3534937"/>
                </a:cubicBezTo>
                <a:cubicBezTo>
                  <a:pt x="3030790" y="3544863"/>
                  <a:pt x="3129776" y="3538654"/>
                  <a:pt x="3228278" y="3540512"/>
                </a:cubicBezTo>
                <a:lnTo>
                  <a:pt x="3618571" y="3456878"/>
                </a:lnTo>
                <a:cubicBezTo>
                  <a:pt x="3659889" y="3447447"/>
                  <a:pt x="3714948" y="3456668"/>
                  <a:pt x="3741234" y="3423424"/>
                </a:cubicBezTo>
                <a:cubicBezTo>
                  <a:pt x="3786072" y="3366717"/>
                  <a:pt x="3785839" y="3285893"/>
                  <a:pt x="3808142" y="3217127"/>
                </a:cubicBezTo>
                <a:cubicBezTo>
                  <a:pt x="3817852" y="3149160"/>
                  <a:pt x="3839995" y="3013091"/>
                  <a:pt x="3836020" y="2949498"/>
                </a:cubicBezTo>
                <a:cubicBezTo>
                  <a:pt x="3831674" y="2879969"/>
                  <a:pt x="3813717" y="2811966"/>
                  <a:pt x="3802566" y="2743200"/>
                </a:cubicBezTo>
                <a:cubicBezTo>
                  <a:pt x="3798849" y="2652132"/>
                  <a:pt x="3777650" y="2560094"/>
                  <a:pt x="3791415" y="2469995"/>
                </a:cubicBezTo>
                <a:cubicBezTo>
                  <a:pt x="3816625" y="2304988"/>
                  <a:pt x="3994546" y="2282639"/>
                  <a:pt x="4109225" y="2213517"/>
                </a:cubicBezTo>
                <a:cubicBezTo>
                  <a:pt x="4393655" y="2042079"/>
                  <a:pt x="4177088" y="2133960"/>
                  <a:pt x="4326673" y="2074127"/>
                </a:cubicBezTo>
                <a:cubicBezTo>
                  <a:pt x="4378311" y="1999017"/>
                  <a:pt x="4544751" y="1798960"/>
                  <a:pt x="4566425" y="1667107"/>
                </a:cubicBezTo>
                <a:cubicBezTo>
                  <a:pt x="4580908" y="1579002"/>
                  <a:pt x="4573859" y="1488688"/>
                  <a:pt x="4577576" y="1399478"/>
                </a:cubicBezTo>
                <a:cubicBezTo>
                  <a:pt x="4551556" y="1289824"/>
                  <a:pt x="4529520" y="1179148"/>
                  <a:pt x="4499517" y="1070517"/>
                </a:cubicBezTo>
                <a:cubicBezTo>
                  <a:pt x="4475577" y="983839"/>
                  <a:pt x="4415883" y="814039"/>
                  <a:pt x="4415883" y="814039"/>
                </a:cubicBezTo>
                <a:cubicBezTo>
                  <a:pt x="4419600" y="782444"/>
                  <a:pt x="4415219" y="748792"/>
                  <a:pt x="4427034" y="719254"/>
                </a:cubicBezTo>
                <a:cubicBezTo>
                  <a:pt x="4445619" y="672791"/>
                  <a:pt x="4465938" y="622179"/>
                  <a:pt x="4505093" y="591015"/>
                </a:cubicBezTo>
                <a:cubicBezTo>
                  <a:pt x="4667334" y="461885"/>
                  <a:pt x="4951903" y="472002"/>
                  <a:pt x="5123986" y="451624"/>
                </a:cubicBezTo>
                <a:cubicBezTo>
                  <a:pt x="5268952" y="412595"/>
                  <a:pt x="5412232" y="366660"/>
                  <a:pt x="5558883" y="334537"/>
                </a:cubicBezTo>
                <a:cubicBezTo>
                  <a:pt x="5608036" y="323770"/>
                  <a:pt x="5659613" y="330501"/>
                  <a:pt x="5709425" y="323385"/>
                </a:cubicBezTo>
                <a:cubicBezTo>
                  <a:pt x="5737987" y="319305"/>
                  <a:pt x="5793059" y="301083"/>
                  <a:pt x="5793059" y="301083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F97912CB-667C-3678-DEAC-C75A61530750}"/>
              </a:ext>
            </a:extLst>
          </p:cNvPr>
          <p:cNvSpPr/>
          <p:nvPr/>
        </p:nvSpPr>
        <p:spPr>
          <a:xfrm>
            <a:off x="7122841" y="5388359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Strzałka: w dół 38">
            <a:extLst>
              <a:ext uri="{FF2B5EF4-FFF2-40B4-BE49-F238E27FC236}">
                <a16:creationId xmlns:a16="http://schemas.microsoft.com/office/drawing/2014/main" id="{70AFCF3D-AE96-6EAB-9D72-5AC73C746D39}"/>
              </a:ext>
            </a:extLst>
          </p:cNvPr>
          <p:cNvSpPr/>
          <p:nvPr/>
        </p:nvSpPr>
        <p:spPr>
          <a:xfrm>
            <a:off x="7041995" y="4750420"/>
            <a:ext cx="345688" cy="696952"/>
          </a:xfrm>
          <a:prstGeom prst="downArrow">
            <a:avLst/>
          </a:prstGeom>
          <a:solidFill>
            <a:srgbClr val="F4CF31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7E14D4D3-182F-3118-109D-E6A0F495687B}"/>
              </a:ext>
            </a:extLst>
          </p:cNvPr>
          <p:cNvSpPr/>
          <p:nvPr/>
        </p:nvSpPr>
        <p:spPr>
          <a:xfrm>
            <a:off x="7758461" y="5017006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922A33A5-9F41-BA12-665F-D667BFDF834A}"/>
              </a:ext>
            </a:extLst>
          </p:cNvPr>
          <p:cNvSpPr/>
          <p:nvPr/>
        </p:nvSpPr>
        <p:spPr>
          <a:xfrm>
            <a:off x="7776117" y="4230029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71B1B9EA-6815-2FAD-0C6A-F12CD15056C1}"/>
              </a:ext>
            </a:extLst>
          </p:cNvPr>
          <p:cNvSpPr/>
          <p:nvPr/>
        </p:nvSpPr>
        <p:spPr>
          <a:xfrm>
            <a:off x="8384787" y="3699538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32BE40E6-F3FF-FBDB-E81B-886978428138}"/>
              </a:ext>
            </a:extLst>
          </p:cNvPr>
          <p:cNvSpPr/>
          <p:nvPr/>
        </p:nvSpPr>
        <p:spPr>
          <a:xfrm>
            <a:off x="8476785" y="3012689"/>
            <a:ext cx="183996" cy="189570"/>
          </a:xfrm>
          <a:prstGeom prst="ellipse">
            <a:avLst/>
          </a:prstGeom>
          <a:solidFill>
            <a:srgbClr val="4F81BD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Strzałka: w dół 44">
            <a:extLst>
              <a:ext uri="{FF2B5EF4-FFF2-40B4-BE49-F238E27FC236}">
                <a16:creationId xmlns:a16="http://schemas.microsoft.com/office/drawing/2014/main" id="{23AE4A38-0F7E-6A9C-E55B-47F01AC74335}"/>
              </a:ext>
            </a:extLst>
          </p:cNvPr>
          <p:cNvSpPr/>
          <p:nvPr/>
        </p:nvSpPr>
        <p:spPr>
          <a:xfrm>
            <a:off x="8375030" y="2300919"/>
            <a:ext cx="345688" cy="696952"/>
          </a:xfrm>
          <a:prstGeom prst="downArrow">
            <a:avLst/>
          </a:prstGeom>
          <a:solidFill>
            <a:srgbClr val="F4CF31"/>
          </a:solidFill>
          <a:ln>
            <a:solidFill>
              <a:srgbClr val="CE8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0139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 to będzie nasz neuronowy klasyfikator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27</a:t>
            </a:fld>
            <a:endParaRPr lang="pl-PL" dirty="0"/>
          </a:p>
        </p:txBody>
      </p:sp>
      <p:cxnSp>
        <p:nvCxnSpPr>
          <p:cNvPr id="43" name="Łącznik prosty ze strzałką 42">
            <a:extLst>
              <a:ext uri="{FF2B5EF4-FFF2-40B4-BE49-F238E27FC236}">
                <a16:creationId xmlns:a16="http://schemas.microsoft.com/office/drawing/2014/main" id="{3C44DC8A-D3EB-B9EE-06AF-B2EA7F236249}"/>
              </a:ext>
            </a:extLst>
          </p:cNvPr>
          <p:cNvCxnSpPr/>
          <p:nvPr/>
        </p:nvCxnSpPr>
        <p:spPr>
          <a:xfrm flipV="1">
            <a:off x="3958418" y="5659221"/>
            <a:ext cx="4896544" cy="5183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4" name="Łącznik prosty ze strzałką 43">
            <a:extLst>
              <a:ext uri="{FF2B5EF4-FFF2-40B4-BE49-F238E27FC236}">
                <a16:creationId xmlns:a16="http://schemas.microsoft.com/office/drawing/2014/main" id="{B2A20469-4CC0-2F08-6FD5-EA3DABCECBB3}"/>
              </a:ext>
            </a:extLst>
          </p:cNvPr>
          <p:cNvCxnSpPr/>
          <p:nvPr/>
        </p:nvCxnSpPr>
        <p:spPr>
          <a:xfrm flipH="1" flipV="1">
            <a:off x="3886410" y="1338741"/>
            <a:ext cx="72008" cy="439248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6182C684-82EA-B991-7ECB-4ECCF1C1F50A}"/>
              </a:ext>
            </a:extLst>
          </p:cNvPr>
          <p:cNvSpPr txBox="1"/>
          <p:nvPr/>
        </p:nvSpPr>
        <p:spPr>
          <a:xfrm>
            <a:off x="3310346" y="1077131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69A6A15F-2A73-C515-A3DF-3A3BDFCFDD8E}"/>
              </a:ext>
            </a:extLst>
          </p:cNvPr>
          <p:cNvSpPr txBox="1"/>
          <p:nvPr/>
        </p:nvSpPr>
        <p:spPr>
          <a:xfrm>
            <a:off x="8805974" y="5651457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</a:t>
            </a:r>
            <a:r>
              <a:rPr kumimoji="0" lang="pl-PL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7" name="Obraz 46">
            <a:extLst>
              <a:ext uri="{FF2B5EF4-FFF2-40B4-BE49-F238E27FC236}">
                <a16:creationId xmlns:a16="http://schemas.microsoft.com/office/drawing/2014/main" id="{D7E885E1-0364-8EA7-34A1-EFB1B414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286" y="4821554"/>
            <a:ext cx="873521" cy="788438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8" name="Obraz 47">
            <a:extLst>
              <a:ext uri="{FF2B5EF4-FFF2-40B4-BE49-F238E27FC236}">
                <a16:creationId xmlns:a16="http://schemas.microsoft.com/office/drawing/2014/main" id="{8888ABC8-EF3C-CF25-BB35-3E20B808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27" y="4830809"/>
            <a:ext cx="796120" cy="689258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BC9AD0F3-29B8-3061-271A-B7A532B26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616" y="3809394"/>
            <a:ext cx="856785" cy="863751"/>
          </a:xfrm>
          <a:prstGeom prst="rect">
            <a:avLst/>
          </a:prstGeom>
        </p:spPr>
      </p:pic>
      <p:pic>
        <p:nvPicPr>
          <p:cNvPr id="50" name="Obraz 49">
            <a:extLst>
              <a:ext uri="{FF2B5EF4-FFF2-40B4-BE49-F238E27FC236}">
                <a16:creationId xmlns:a16="http://schemas.microsoft.com/office/drawing/2014/main" id="{ECC9CFA8-F748-AC3E-5234-BF2EEB93C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979" y="3365946"/>
            <a:ext cx="750010" cy="67074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FEEABF63-E1D0-A2B7-0E8E-F3D1165F7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636" y="4487299"/>
            <a:ext cx="571641" cy="875104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2" name="Obraz 51">
            <a:extLst>
              <a:ext uri="{FF2B5EF4-FFF2-40B4-BE49-F238E27FC236}">
                <a16:creationId xmlns:a16="http://schemas.microsoft.com/office/drawing/2014/main" id="{A3B7A3EA-1601-8C2A-DDBE-EC12E74EB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605" y="2530144"/>
            <a:ext cx="589183" cy="55599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3" name="Obraz 52">
            <a:extLst>
              <a:ext uri="{FF2B5EF4-FFF2-40B4-BE49-F238E27FC236}">
                <a16:creationId xmlns:a16="http://schemas.microsoft.com/office/drawing/2014/main" id="{27665FDC-E1AD-C4AF-AE88-B041262A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065" y="3768194"/>
            <a:ext cx="856785" cy="863751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C0504D"/>
            </a:contourClr>
          </a:sp3d>
        </p:spPr>
      </p:pic>
      <p:pic>
        <p:nvPicPr>
          <p:cNvPr id="54" name="Obraz 53">
            <a:extLst>
              <a:ext uri="{FF2B5EF4-FFF2-40B4-BE49-F238E27FC236}">
                <a16:creationId xmlns:a16="http://schemas.microsoft.com/office/drawing/2014/main" id="{B90AA4AA-DB04-0690-B8DA-A6CBBD2B4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9495" y="4250901"/>
            <a:ext cx="758899" cy="78866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5" name="Obraz 54">
            <a:extLst>
              <a:ext uri="{FF2B5EF4-FFF2-40B4-BE49-F238E27FC236}">
                <a16:creationId xmlns:a16="http://schemas.microsoft.com/office/drawing/2014/main" id="{3ADF820C-9E04-4C06-6A4E-7464C8EBFA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0277" y="2659532"/>
            <a:ext cx="790575" cy="77152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6" name="Obraz 55">
            <a:extLst>
              <a:ext uri="{FF2B5EF4-FFF2-40B4-BE49-F238E27FC236}">
                <a16:creationId xmlns:a16="http://schemas.microsoft.com/office/drawing/2014/main" id="{A5144F99-5A9C-D6BB-64EC-5BAFA313DC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9942" y="1882882"/>
            <a:ext cx="790575" cy="828675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7" name="Obraz 56">
            <a:extLst>
              <a:ext uri="{FF2B5EF4-FFF2-40B4-BE49-F238E27FC236}">
                <a16:creationId xmlns:a16="http://schemas.microsoft.com/office/drawing/2014/main" id="{85CD0BD5-EE72-C2F1-ADCF-266C534A46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814" y="3135218"/>
            <a:ext cx="916132" cy="799533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8" name="Obraz 57">
            <a:extLst>
              <a:ext uri="{FF2B5EF4-FFF2-40B4-BE49-F238E27FC236}">
                <a16:creationId xmlns:a16="http://schemas.microsoft.com/office/drawing/2014/main" id="{60CDCDF6-9332-0B4E-8191-7C52D0F44F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5274" y="3672612"/>
            <a:ext cx="581025" cy="68580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pic>
        <p:nvPicPr>
          <p:cNvPr id="59" name="Obraz 58">
            <a:extLst>
              <a:ext uri="{FF2B5EF4-FFF2-40B4-BE49-F238E27FC236}">
                <a16:creationId xmlns:a16="http://schemas.microsoft.com/office/drawing/2014/main" id="{E0D21D51-8AC6-0C3E-350D-00C1B356F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0647" y="2698412"/>
            <a:ext cx="739030" cy="727110"/>
          </a:xfrm>
          <a:prstGeom prst="rect">
            <a:avLst/>
          </a:prstGeom>
          <a:scene3d>
            <a:camera prst="orthographicFront"/>
            <a:lightRig rig="threePt" dir="t"/>
          </a:scene3d>
          <a:sp3d contourW="44450">
            <a:contourClr>
              <a:srgbClr val="4F81BD"/>
            </a:contourClr>
          </a:sp3d>
        </p:spPr>
      </p:pic>
      <p:sp>
        <p:nvSpPr>
          <p:cNvPr id="60" name="Trójkąt prostokątny 59">
            <a:extLst>
              <a:ext uri="{FF2B5EF4-FFF2-40B4-BE49-F238E27FC236}">
                <a16:creationId xmlns:a16="http://schemas.microsoft.com/office/drawing/2014/main" id="{4895770C-999C-9A8E-7E51-80D6B63AE15B}"/>
              </a:ext>
            </a:extLst>
          </p:cNvPr>
          <p:cNvSpPr/>
          <p:nvPr/>
        </p:nvSpPr>
        <p:spPr>
          <a:xfrm>
            <a:off x="3958418" y="1338741"/>
            <a:ext cx="3960440" cy="4835936"/>
          </a:xfrm>
          <a:prstGeom prst="rtTriangle">
            <a:avLst/>
          </a:prstGeom>
          <a:solidFill>
            <a:srgbClr val="C0504D">
              <a:alpha val="40000"/>
            </a:srgbClr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rójkąt prostokątny 60">
            <a:extLst>
              <a:ext uri="{FF2B5EF4-FFF2-40B4-BE49-F238E27FC236}">
                <a16:creationId xmlns:a16="http://schemas.microsoft.com/office/drawing/2014/main" id="{3DA1D8A5-B846-BDBB-EF3B-EC3990F9727C}"/>
              </a:ext>
            </a:extLst>
          </p:cNvPr>
          <p:cNvSpPr/>
          <p:nvPr/>
        </p:nvSpPr>
        <p:spPr>
          <a:xfrm rot="10800000">
            <a:off x="4115778" y="1350226"/>
            <a:ext cx="3960443" cy="4835936"/>
          </a:xfrm>
          <a:prstGeom prst="rtTriangle">
            <a:avLst/>
          </a:prstGeom>
          <a:solidFill>
            <a:srgbClr val="4F81BD">
              <a:alpha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452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Wektory, macierze, tensory…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28</a:t>
            </a:fld>
            <a:endParaRPr lang="pl-PL" dirty="0"/>
          </a:p>
        </p:txBody>
      </p:sp>
      <p:pic>
        <p:nvPicPr>
          <p:cNvPr id="5" name="Picture 2" descr="Data Types - Scalars, Vectors, Matrices and Tensors">
            <a:extLst>
              <a:ext uri="{FF2B5EF4-FFF2-40B4-BE49-F238E27FC236}">
                <a16:creationId xmlns:a16="http://schemas.microsoft.com/office/drawing/2014/main" id="{6D955C3E-A971-577E-93C4-CCF6917C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55" y="1245536"/>
            <a:ext cx="7364290" cy="524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362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Sieci wielowarstwowe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29</a:t>
            </a:fld>
            <a:endParaRPr lang="pl-PL" dirty="0"/>
          </a:p>
        </p:txBody>
      </p:sp>
      <p:pic>
        <p:nvPicPr>
          <p:cNvPr id="5" name="0_u5-PcKYVfUE5s2by">
            <a:hlinkClick r:id="" action="ppaction://media"/>
            <a:extLst>
              <a:ext uri="{FF2B5EF4-FFF2-40B4-BE49-F238E27FC236}">
                <a16:creationId xmlns:a16="http://schemas.microsoft.com/office/drawing/2014/main" id="{C401D4C3-FE7B-CE58-1E35-B2BEEBA72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9819" y="1383545"/>
            <a:ext cx="8053649" cy="452670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B7591F8-CDE1-6C0C-2D89-A870A3631648}"/>
              </a:ext>
            </a:extLst>
          </p:cNvPr>
          <p:cNvSpPr txBox="1"/>
          <p:nvPr/>
        </p:nvSpPr>
        <p:spPr>
          <a:xfrm>
            <a:off x="2182800" y="6397513"/>
            <a:ext cx="911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https://purnasaigudikandula.medium.com/a-beginner-intro-to-neural-networks-543267bda3c8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836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36ADF0-2165-13AB-C779-3C4756FC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Dla Was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CFAFEB3-4ECF-5CF1-222E-9D4C14D37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https://github.com/dotjabber/alk-nlp-intro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38F1A36-4C38-55DD-486C-C2106B8D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23352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Autoencoder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30</a:t>
            </a:fld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17F2B71-09E1-75B9-5B76-B4498219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230578"/>
            <a:ext cx="6877050" cy="40005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74D56AE-9370-C3E3-D30E-0D47181F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02" y="4666821"/>
            <a:ext cx="826545" cy="1102060"/>
          </a:xfrm>
          <a:prstGeom prst="rect">
            <a:avLst/>
          </a:prstGeom>
        </p:spPr>
      </p:pic>
      <p:sp>
        <p:nvSpPr>
          <p:cNvPr id="9" name="Owal 8">
            <a:extLst>
              <a:ext uri="{FF2B5EF4-FFF2-40B4-BE49-F238E27FC236}">
                <a16:creationId xmlns:a16="http://schemas.microsoft.com/office/drawing/2014/main" id="{8A62692F-93E9-F88D-D00A-87C290AC5B51}"/>
              </a:ext>
            </a:extLst>
          </p:cNvPr>
          <p:cNvSpPr/>
          <p:nvPr/>
        </p:nvSpPr>
        <p:spPr>
          <a:xfrm>
            <a:off x="5693302" y="2560867"/>
            <a:ext cx="756084" cy="1224136"/>
          </a:xfrm>
          <a:prstGeom prst="ellipse">
            <a:avLst/>
          </a:prstGeom>
          <a:noFill/>
          <a:ln w="57150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361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Word2Vec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800" dirty="0"/>
              <a:t>CBOW (</a:t>
            </a:r>
            <a:r>
              <a:rPr lang="pl-PL" sz="2800" dirty="0" err="1"/>
              <a:t>Continuous</a:t>
            </a:r>
            <a:r>
              <a:rPr lang="pl-PL" sz="2800" dirty="0"/>
              <a:t> </a:t>
            </a:r>
            <a:r>
              <a:rPr lang="pl-PL" sz="2800" dirty="0" err="1"/>
              <a:t>Bag</a:t>
            </a:r>
            <a:r>
              <a:rPr lang="pl-PL" sz="2800" dirty="0"/>
              <a:t> of </a:t>
            </a:r>
            <a:r>
              <a:rPr lang="pl-PL" sz="2800" dirty="0" err="1"/>
              <a:t>Words</a:t>
            </a:r>
            <a:r>
              <a:rPr lang="pl-PL" sz="2800" dirty="0"/>
              <a:t>) – na podstawie okalających słów ustalamy to, którego brakuje.</a:t>
            </a:r>
          </a:p>
          <a:p>
            <a:r>
              <a:rPr lang="pl-PL" sz="2800" dirty="0"/>
              <a:t>Skip-gram – na podstawie jednego słowa, ustalamy słowa okalające.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31</a:t>
            </a:fld>
            <a:endParaRPr lang="pl-PL" dirty="0"/>
          </a:p>
        </p:txBody>
      </p:sp>
      <p:grpSp>
        <p:nvGrpSpPr>
          <p:cNvPr id="77" name="Grupa 76">
            <a:extLst>
              <a:ext uri="{FF2B5EF4-FFF2-40B4-BE49-F238E27FC236}">
                <a16:creationId xmlns:a16="http://schemas.microsoft.com/office/drawing/2014/main" id="{4D3C2567-7EB5-00F6-2FD0-EB97D93406F3}"/>
              </a:ext>
            </a:extLst>
          </p:cNvPr>
          <p:cNvGrpSpPr/>
          <p:nvPr/>
        </p:nvGrpSpPr>
        <p:grpSpPr>
          <a:xfrm>
            <a:off x="2367061" y="3368415"/>
            <a:ext cx="3387428" cy="2201931"/>
            <a:chOff x="806045" y="3634589"/>
            <a:chExt cx="3387428" cy="2201931"/>
          </a:xfrm>
        </p:grpSpPr>
        <p:sp>
          <p:nvSpPr>
            <p:cNvPr id="78" name="Prostokąt 77">
              <a:extLst>
                <a:ext uri="{FF2B5EF4-FFF2-40B4-BE49-F238E27FC236}">
                  <a16:creationId xmlns:a16="http://schemas.microsoft.com/office/drawing/2014/main" id="{B7BEF9E8-8FFA-AB3D-1465-ED2EC89B2C32}"/>
                </a:ext>
              </a:extLst>
            </p:cNvPr>
            <p:cNvSpPr/>
            <p:nvPr/>
          </p:nvSpPr>
          <p:spPr>
            <a:xfrm>
              <a:off x="1558803" y="4527112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Prostokąt 78">
              <a:extLst>
                <a:ext uri="{FF2B5EF4-FFF2-40B4-BE49-F238E27FC236}">
                  <a16:creationId xmlns:a16="http://schemas.microsoft.com/office/drawing/2014/main" id="{8BAE3858-B8C0-ACAE-D5A2-4DB06F51AA21}"/>
                </a:ext>
              </a:extLst>
            </p:cNvPr>
            <p:cNvSpPr/>
            <p:nvPr/>
          </p:nvSpPr>
          <p:spPr>
            <a:xfrm>
              <a:off x="1558803" y="3645161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Prostokąt 79">
              <a:extLst>
                <a:ext uri="{FF2B5EF4-FFF2-40B4-BE49-F238E27FC236}">
                  <a16:creationId xmlns:a16="http://schemas.microsoft.com/office/drawing/2014/main" id="{0E911072-36C7-BE59-39D5-61C4412BE65F}"/>
                </a:ext>
              </a:extLst>
            </p:cNvPr>
            <p:cNvSpPr/>
            <p:nvPr/>
          </p:nvSpPr>
          <p:spPr>
            <a:xfrm>
              <a:off x="1556819" y="4088334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Prostokąt 80">
              <a:extLst>
                <a:ext uri="{FF2B5EF4-FFF2-40B4-BE49-F238E27FC236}">
                  <a16:creationId xmlns:a16="http://schemas.microsoft.com/office/drawing/2014/main" id="{FE0ADE75-E4AB-7BF3-06EE-A6E8B8839BF4}"/>
                </a:ext>
              </a:extLst>
            </p:cNvPr>
            <p:cNvSpPr/>
            <p:nvPr/>
          </p:nvSpPr>
          <p:spPr>
            <a:xfrm>
              <a:off x="1556819" y="544864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Prostokąt 81">
              <a:extLst>
                <a:ext uri="{FF2B5EF4-FFF2-40B4-BE49-F238E27FC236}">
                  <a16:creationId xmlns:a16="http://schemas.microsoft.com/office/drawing/2014/main" id="{2BB11DA0-B68B-700C-10D9-4E1570A4FF96}"/>
                </a:ext>
              </a:extLst>
            </p:cNvPr>
            <p:cNvSpPr/>
            <p:nvPr/>
          </p:nvSpPr>
          <p:spPr>
            <a:xfrm>
              <a:off x="3276336" y="453979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Prostokąt 82">
              <a:extLst>
                <a:ext uri="{FF2B5EF4-FFF2-40B4-BE49-F238E27FC236}">
                  <a16:creationId xmlns:a16="http://schemas.microsoft.com/office/drawing/2014/main" id="{155028A1-A9E6-0159-19C6-2CB40C2AAE20}"/>
                </a:ext>
              </a:extLst>
            </p:cNvPr>
            <p:cNvSpPr/>
            <p:nvPr/>
          </p:nvSpPr>
          <p:spPr>
            <a:xfrm>
              <a:off x="1556819" y="4984400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4" name="Łącznik prosty ze strzałką 83">
              <a:extLst>
                <a:ext uri="{FF2B5EF4-FFF2-40B4-BE49-F238E27FC236}">
                  <a16:creationId xmlns:a16="http://schemas.microsoft.com/office/drawing/2014/main" id="{1ED7018C-DD6C-8A37-D667-AAA20AE9C5F9}"/>
                </a:ext>
              </a:extLst>
            </p:cNvPr>
            <p:cNvCxnSpPr>
              <a:stCxn id="79" idx="3"/>
            </p:cNvCxnSpPr>
            <p:nvPr/>
          </p:nvCxnSpPr>
          <p:spPr>
            <a:xfrm>
              <a:off x="1918843" y="3824115"/>
              <a:ext cx="644724" cy="8819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Łącznik prosty ze strzałką 84">
              <a:extLst>
                <a:ext uri="{FF2B5EF4-FFF2-40B4-BE49-F238E27FC236}">
                  <a16:creationId xmlns:a16="http://schemas.microsoft.com/office/drawing/2014/main" id="{95FB3041-77B9-444A-CD3A-76577E6F5802}"/>
                </a:ext>
              </a:extLst>
            </p:cNvPr>
            <p:cNvCxnSpPr>
              <a:stCxn id="80" idx="3"/>
            </p:cNvCxnSpPr>
            <p:nvPr/>
          </p:nvCxnSpPr>
          <p:spPr>
            <a:xfrm>
              <a:off x="1916859" y="4267288"/>
              <a:ext cx="646708" cy="4387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Łącznik prosty ze strzałką 85">
              <a:extLst>
                <a:ext uri="{FF2B5EF4-FFF2-40B4-BE49-F238E27FC236}">
                  <a16:creationId xmlns:a16="http://schemas.microsoft.com/office/drawing/2014/main" id="{6BF432C1-763A-79BF-0D8C-5D04815CDE37}"/>
                </a:ext>
              </a:extLst>
            </p:cNvPr>
            <p:cNvCxnSpPr>
              <a:stCxn id="83" idx="3"/>
            </p:cNvCxnSpPr>
            <p:nvPr/>
          </p:nvCxnSpPr>
          <p:spPr>
            <a:xfrm flipV="1">
              <a:off x="1916859" y="4706065"/>
              <a:ext cx="646708" cy="4572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7" name="Łącznik prosty ze strzałką 86">
              <a:extLst>
                <a:ext uri="{FF2B5EF4-FFF2-40B4-BE49-F238E27FC236}">
                  <a16:creationId xmlns:a16="http://schemas.microsoft.com/office/drawing/2014/main" id="{17A64971-6D12-E180-21ED-1310A6D76DBE}"/>
                </a:ext>
              </a:extLst>
            </p:cNvPr>
            <p:cNvCxnSpPr>
              <a:stCxn id="81" idx="3"/>
            </p:cNvCxnSpPr>
            <p:nvPr/>
          </p:nvCxnSpPr>
          <p:spPr>
            <a:xfrm flipV="1">
              <a:off x="1916859" y="4706065"/>
              <a:ext cx="646708" cy="9215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88" name="Łącznik prosty ze strzałką 87">
              <a:extLst>
                <a:ext uri="{FF2B5EF4-FFF2-40B4-BE49-F238E27FC236}">
                  <a16:creationId xmlns:a16="http://schemas.microsoft.com/office/drawing/2014/main" id="{155034F1-F81A-9D58-26B3-18F6F51D5447}"/>
                </a:ext>
              </a:extLst>
            </p:cNvPr>
            <p:cNvCxnSpPr>
              <a:endCxn id="82" idx="1"/>
            </p:cNvCxnSpPr>
            <p:nvPr/>
          </p:nvCxnSpPr>
          <p:spPr>
            <a:xfrm>
              <a:off x="2921623" y="4718746"/>
              <a:ext cx="354713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9" name="pole tekstowe 88">
              <a:extLst>
                <a:ext uri="{FF2B5EF4-FFF2-40B4-BE49-F238E27FC236}">
                  <a16:creationId xmlns:a16="http://schemas.microsoft.com/office/drawing/2014/main" id="{9BCED12F-3FCA-C003-D1B7-73921ECA8AD0}"/>
                </a:ext>
              </a:extLst>
            </p:cNvPr>
            <p:cNvSpPr txBox="1"/>
            <p:nvPr/>
          </p:nvSpPr>
          <p:spPr>
            <a:xfrm>
              <a:off x="821095" y="4064111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pole tekstowe 89">
              <a:extLst>
                <a:ext uri="{FF2B5EF4-FFF2-40B4-BE49-F238E27FC236}">
                  <a16:creationId xmlns:a16="http://schemas.microsoft.com/office/drawing/2014/main" id="{BE55959A-E2FC-2B68-9F48-FE10CC29D7A1}"/>
                </a:ext>
              </a:extLst>
            </p:cNvPr>
            <p:cNvSpPr txBox="1"/>
            <p:nvPr/>
          </p:nvSpPr>
          <p:spPr>
            <a:xfrm>
              <a:off x="3625689" y="4521477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pole tekstowe 90">
              <a:extLst>
                <a:ext uri="{FF2B5EF4-FFF2-40B4-BE49-F238E27FC236}">
                  <a16:creationId xmlns:a16="http://schemas.microsoft.com/office/drawing/2014/main" id="{8CE68825-7EF0-C9BE-33B6-512EC29F780D}"/>
                </a:ext>
              </a:extLst>
            </p:cNvPr>
            <p:cNvSpPr txBox="1"/>
            <p:nvPr/>
          </p:nvSpPr>
          <p:spPr>
            <a:xfrm>
              <a:off x="809501" y="496589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pole tekstowe 91">
              <a:extLst>
                <a:ext uri="{FF2B5EF4-FFF2-40B4-BE49-F238E27FC236}">
                  <a16:creationId xmlns:a16="http://schemas.microsoft.com/office/drawing/2014/main" id="{C671CAAA-E671-5CD9-EF40-41DCE7FC7EC1}"/>
                </a:ext>
              </a:extLst>
            </p:cNvPr>
            <p:cNvSpPr txBox="1"/>
            <p:nvPr/>
          </p:nvSpPr>
          <p:spPr>
            <a:xfrm>
              <a:off x="806045" y="546718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pole tekstowe 92">
              <a:extLst>
                <a:ext uri="{FF2B5EF4-FFF2-40B4-BE49-F238E27FC236}">
                  <a16:creationId xmlns:a16="http://schemas.microsoft.com/office/drawing/2014/main" id="{C08418F6-D1CD-E543-53CD-ED85C98EC88A}"/>
                </a:ext>
              </a:extLst>
            </p:cNvPr>
            <p:cNvSpPr txBox="1"/>
            <p:nvPr/>
          </p:nvSpPr>
          <p:spPr>
            <a:xfrm>
              <a:off x="821095" y="363458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Prostokąt 93">
              <a:extLst>
                <a:ext uri="{FF2B5EF4-FFF2-40B4-BE49-F238E27FC236}">
                  <a16:creationId xmlns:a16="http://schemas.microsoft.com/office/drawing/2014/main" id="{5058343F-C2F3-3706-B27B-EF7B54E09258}"/>
                </a:ext>
              </a:extLst>
            </p:cNvPr>
            <p:cNvSpPr/>
            <p:nvPr/>
          </p:nvSpPr>
          <p:spPr>
            <a:xfrm>
              <a:off x="2562575" y="4547765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5" name="Grupa 94">
            <a:extLst>
              <a:ext uri="{FF2B5EF4-FFF2-40B4-BE49-F238E27FC236}">
                <a16:creationId xmlns:a16="http://schemas.microsoft.com/office/drawing/2014/main" id="{0D042D97-9E0F-3A27-30FA-75AB906833FC}"/>
              </a:ext>
            </a:extLst>
          </p:cNvPr>
          <p:cNvGrpSpPr/>
          <p:nvPr/>
        </p:nvGrpSpPr>
        <p:grpSpPr>
          <a:xfrm>
            <a:off x="6103461" y="3324929"/>
            <a:ext cx="3360795" cy="2173795"/>
            <a:chOff x="5251491" y="3606564"/>
            <a:chExt cx="3360795" cy="2173795"/>
          </a:xfrm>
        </p:grpSpPr>
        <p:sp>
          <p:nvSpPr>
            <p:cNvPr id="96" name="Prostokąt 95">
              <a:extLst>
                <a:ext uri="{FF2B5EF4-FFF2-40B4-BE49-F238E27FC236}">
                  <a16:creationId xmlns:a16="http://schemas.microsoft.com/office/drawing/2014/main" id="{E7D34617-C032-FE68-2E83-63F59938429A}"/>
                </a:ext>
              </a:extLst>
            </p:cNvPr>
            <p:cNvSpPr/>
            <p:nvPr/>
          </p:nvSpPr>
          <p:spPr>
            <a:xfrm rot="10800000">
              <a:off x="7470500" y="4540501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Prostokąt 96">
              <a:extLst>
                <a:ext uri="{FF2B5EF4-FFF2-40B4-BE49-F238E27FC236}">
                  <a16:creationId xmlns:a16="http://schemas.microsoft.com/office/drawing/2014/main" id="{7FC872BF-4974-5CF1-DD29-2A44796036AA}"/>
                </a:ext>
              </a:extLst>
            </p:cNvPr>
            <p:cNvSpPr/>
            <p:nvPr/>
          </p:nvSpPr>
          <p:spPr>
            <a:xfrm rot="10800000">
              <a:off x="7470500" y="5422452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Prostokąt 97">
              <a:extLst>
                <a:ext uri="{FF2B5EF4-FFF2-40B4-BE49-F238E27FC236}">
                  <a16:creationId xmlns:a16="http://schemas.microsoft.com/office/drawing/2014/main" id="{5463240F-E1A4-B147-2E93-CC65129D5449}"/>
                </a:ext>
              </a:extLst>
            </p:cNvPr>
            <p:cNvSpPr/>
            <p:nvPr/>
          </p:nvSpPr>
          <p:spPr>
            <a:xfrm rot="10800000">
              <a:off x="7472484" y="4979279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Prostokąt 98">
              <a:extLst>
                <a:ext uri="{FF2B5EF4-FFF2-40B4-BE49-F238E27FC236}">
                  <a16:creationId xmlns:a16="http://schemas.microsoft.com/office/drawing/2014/main" id="{438FC7FA-D452-E5A0-B74D-873EBDF738F9}"/>
                </a:ext>
              </a:extLst>
            </p:cNvPr>
            <p:cNvSpPr/>
            <p:nvPr/>
          </p:nvSpPr>
          <p:spPr>
            <a:xfrm rot="10800000">
              <a:off x="7472484" y="3618970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Prostokąt 99">
              <a:extLst>
                <a:ext uri="{FF2B5EF4-FFF2-40B4-BE49-F238E27FC236}">
                  <a16:creationId xmlns:a16="http://schemas.microsoft.com/office/drawing/2014/main" id="{8679569D-9C3E-430F-238A-3722C90A4FB0}"/>
                </a:ext>
              </a:extLst>
            </p:cNvPr>
            <p:cNvSpPr/>
            <p:nvPr/>
          </p:nvSpPr>
          <p:spPr>
            <a:xfrm rot="10800000">
              <a:off x="5758512" y="453979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Prostokąt 100">
              <a:extLst>
                <a:ext uri="{FF2B5EF4-FFF2-40B4-BE49-F238E27FC236}">
                  <a16:creationId xmlns:a16="http://schemas.microsoft.com/office/drawing/2014/main" id="{F8654DEF-08B1-67FE-FA0F-193F2FA3A239}"/>
                </a:ext>
              </a:extLst>
            </p:cNvPr>
            <p:cNvSpPr/>
            <p:nvPr/>
          </p:nvSpPr>
          <p:spPr>
            <a:xfrm rot="10800000">
              <a:off x="7472484" y="408321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2" name="Łącznik prosty ze strzałką 101">
              <a:extLst>
                <a:ext uri="{FF2B5EF4-FFF2-40B4-BE49-F238E27FC236}">
                  <a16:creationId xmlns:a16="http://schemas.microsoft.com/office/drawing/2014/main" id="{EED0F24A-2A6A-2E45-846C-905D78217D7A}"/>
                </a:ext>
              </a:extLst>
            </p:cNvPr>
            <p:cNvCxnSpPr>
              <a:stCxn id="100" idx="1"/>
            </p:cNvCxnSpPr>
            <p:nvPr/>
          </p:nvCxnSpPr>
          <p:spPr>
            <a:xfrm>
              <a:off x="6118552" y="4718746"/>
              <a:ext cx="34718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3" name="Łącznik prosty ze strzałką 102">
              <a:extLst>
                <a:ext uri="{FF2B5EF4-FFF2-40B4-BE49-F238E27FC236}">
                  <a16:creationId xmlns:a16="http://schemas.microsoft.com/office/drawing/2014/main" id="{E3C2B05E-C496-4DA3-308E-0785063B5167}"/>
                </a:ext>
              </a:extLst>
            </p:cNvPr>
            <p:cNvCxnSpPr>
              <a:endCxn id="98" idx="3"/>
            </p:cNvCxnSpPr>
            <p:nvPr/>
          </p:nvCxnSpPr>
          <p:spPr>
            <a:xfrm>
              <a:off x="6825776" y="4719455"/>
              <a:ext cx="646708" cy="4387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4" name="Łącznik prosty ze strzałką 103">
              <a:extLst>
                <a:ext uri="{FF2B5EF4-FFF2-40B4-BE49-F238E27FC236}">
                  <a16:creationId xmlns:a16="http://schemas.microsoft.com/office/drawing/2014/main" id="{0C799740-99B7-BAFE-2887-2F700AC4B6B2}"/>
                </a:ext>
              </a:extLst>
            </p:cNvPr>
            <p:cNvCxnSpPr>
              <a:endCxn id="97" idx="3"/>
            </p:cNvCxnSpPr>
            <p:nvPr/>
          </p:nvCxnSpPr>
          <p:spPr>
            <a:xfrm>
              <a:off x="6825776" y="4719455"/>
              <a:ext cx="644724" cy="8819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5" name="Łącznik prosty ze strzałką 104">
              <a:extLst>
                <a:ext uri="{FF2B5EF4-FFF2-40B4-BE49-F238E27FC236}">
                  <a16:creationId xmlns:a16="http://schemas.microsoft.com/office/drawing/2014/main" id="{4614E0AD-58DC-AAC9-E514-FB4BFE4CD991}"/>
                </a:ext>
              </a:extLst>
            </p:cNvPr>
            <p:cNvCxnSpPr>
              <a:endCxn id="99" idx="3"/>
            </p:cNvCxnSpPr>
            <p:nvPr/>
          </p:nvCxnSpPr>
          <p:spPr>
            <a:xfrm flipV="1">
              <a:off x="6825776" y="3797923"/>
              <a:ext cx="646708" cy="9215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6" name="Łącznik prosty ze strzałką 105">
              <a:extLst>
                <a:ext uri="{FF2B5EF4-FFF2-40B4-BE49-F238E27FC236}">
                  <a16:creationId xmlns:a16="http://schemas.microsoft.com/office/drawing/2014/main" id="{2556D42B-691C-3696-DC04-E8674BB2BF00}"/>
                </a:ext>
              </a:extLst>
            </p:cNvPr>
            <p:cNvCxnSpPr>
              <a:endCxn id="101" idx="3"/>
            </p:cNvCxnSpPr>
            <p:nvPr/>
          </p:nvCxnSpPr>
          <p:spPr>
            <a:xfrm flipV="1">
              <a:off x="6825776" y="4262166"/>
              <a:ext cx="646708" cy="4572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07" name="pole tekstowe 106">
              <a:extLst>
                <a:ext uri="{FF2B5EF4-FFF2-40B4-BE49-F238E27FC236}">
                  <a16:creationId xmlns:a16="http://schemas.microsoft.com/office/drawing/2014/main" id="{2F494ACE-6176-F0CC-AC0A-0F0B64FC7202}"/>
                </a:ext>
              </a:extLst>
            </p:cNvPr>
            <p:cNvSpPr txBox="1"/>
            <p:nvPr/>
          </p:nvSpPr>
          <p:spPr>
            <a:xfrm>
              <a:off x="7800642" y="3606564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pole tekstowe 107">
              <a:extLst>
                <a:ext uri="{FF2B5EF4-FFF2-40B4-BE49-F238E27FC236}">
                  <a16:creationId xmlns:a16="http://schemas.microsoft.com/office/drawing/2014/main" id="{0E221387-55E1-3E84-8A19-EE6FD37F01C5}"/>
                </a:ext>
              </a:extLst>
            </p:cNvPr>
            <p:cNvSpPr txBox="1"/>
            <p:nvPr/>
          </p:nvSpPr>
          <p:spPr>
            <a:xfrm>
              <a:off x="7800642" y="40751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pole tekstowe 108">
              <a:extLst>
                <a:ext uri="{FF2B5EF4-FFF2-40B4-BE49-F238E27FC236}">
                  <a16:creationId xmlns:a16="http://schemas.microsoft.com/office/drawing/2014/main" id="{E407C64B-56CA-93C2-BA91-16C51618DB3A}"/>
                </a:ext>
              </a:extLst>
            </p:cNvPr>
            <p:cNvSpPr txBox="1"/>
            <p:nvPr/>
          </p:nvSpPr>
          <p:spPr>
            <a:xfrm>
              <a:off x="5251491" y="4528369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pole tekstowe 109">
              <a:extLst>
                <a:ext uri="{FF2B5EF4-FFF2-40B4-BE49-F238E27FC236}">
                  <a16:creationId xmlns:a16="http://schemas.microsoft.com/office/drawing/2014/main" id="{79B24EF5-BE64-25A3-FC5B-8B3A516865DF}"/>
                </a:ext>
              </a:extLst>
            </p:cNvPr>
            <p:cNvSpPr txBox="1"/>
            <p:nvPr/>
          </p:nvSpPr>
          <p:spPr>
            <a:xfrm>
              <a:off x="7812066" y="499438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pole tekstowe 110">
              <a:extLst>
                <a:ext uri="{FF2B5EF4-FFF2-40B4-BE49-F238E27FC236}">
                  <a16:creationId xmlns:a16="http://schemas.microsoft.com/office/drawing/2014/main" id="{3A629527-EA83-7407-59E9-3EA5E197A977}"/>
                </a:ext>
              </a:extLst>
            </p:cNvPr>
            <p:cNvSpPr txBox="1"/>
            <p:nvPr/>
          </p:nvSpPr>
          <p:spPr>
            <a:xfrm>
              <a:off x="7812067" y="540259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Prostokąt 111">
              <a:extLst>
                <a:ext uri="{FF2B5EF4-FFF2-40B4-BE49-F238E27FC236}">
                  <a16:creationId xmlns:a16="http://schemas.microsoft.com/office/drawing/2014/main" id="{6767EF4F-1C7B-EA52-AEA3-561439932C92}"/>
                </a:ext>
              </a:extLst>
            </p:cNvPr>
            <p:cNvSpPr/>
            <p:nvPr/>
          </p:nvSpPr>
          <p:spPr>
            <a:xfrm rot="10800000">
              <a:off x="6470571" y="4539085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095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D5CE90-B63B-1A31-208A-B9642CD8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Word2Vec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9E39659-A6E8-2E6D-DC1E-61E7F2023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32</a:t>
            </a:fld>
            <a:endParaRPr lang="pl-PL" dirty="0"/>
          </a:p>
        </p:txBody>
      </p:sp>
      <p:pic>
        <p:nvPicPr>
          <p:cNvPr id="5" name="Picture 2" descr="https://miro.medium.com/max/702/0*vtTSC4Jgt3_efc1u.">
            <a:extLst>
              <a:ext uri="{FF2B5EF4-FFF2-40B4-BE49-F238E27FC236}">
                <a16:creationId xmlns:a16="http://schemas.microsoft.com/office/drawing/2014/main" id="{6BB656D9-CF99-07CF-D002-6D5ADA00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398990"/>
            <a:ext cx="66865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ABDEB79-1415-590B-57C9-EFB61C44B577}"/>
              </a:ext>
            </a:extLst>
          </p:cNvPr>
          <p:cNvSpPr txBox="1"/>
          <p:nvPr/>
        </p:nvSpPr>
        <p:spPr>
          <a:xfrm>
            <a:off x="2182800" y="6397513"/>
            <a:ext cx="850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https://papers.nips.cc/paper/2013/file/9aa42b31882ec039965f3c4923ce901b-Paper.pdf</a:t>
            </a:r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326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Word2Vec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33</a:t>
            </a:fld>
            <a:endParaRPr lang="pl-PL" dirty="0"/>
          </a:p>
        </p:txBody>
      </p:sp>
      <p:grpSp>
        <p:nvGrpSpPr>
          <p:cNvPr id="75" name="Grupa 74">
            <a:extLst>
              <a:ext uri="{FF2B5EF4-FFF2-40B4-BE49-F238E27FC236}">
                <a16:creationId xmlns:a16="http://schemas.microsoft.com/office/drawing/2014/main" id="{93105B97-3DA9-A6F2-1C4B-11DBB31CD8C6}"/>
              </a:ext>
            </a:extLst>
          </p:cNvPr>
          <p:cNvGrpSpPr/>
          <p:nvPr/>
        </p:nvGrpSpPr>
        <p:grpSpPr>
          <a:xfrm>
            <a:off x="2484608" y="1786807"/>
            <a:ext cx="3346854" cy="3312368"/>
            <a:chOff x="1386508" y="2204864"/>
            <a:chExt cx="3346854" cy="3312368"/>
          </a:xfrm>
        </p:grpSpPr>
        <p:grpSp>
          <p:nvGrpSpPr>
            <p:cNvPr id="76" name="Grupa 75">
              <a:extLst>
                <a:ext uri="{FF2B5EF4-FFF2-40B4-BE49-F238E27FC236}">
                  <a16:creationId xmlns:a16="http://schemas.microsoft.com/office/drawing/2014/main" id="{5EC3C54D-7945-49B0-3C08-7D2F447B794A}"/>
                </a:ext>
              </a:extLst>
            </p:cNvPr>
            <p:cNvGrpSpPr/>
            <p:nvPr/>
          </p:nvGrpSpPr>
          <p:grpSpPr>
            <a:xfrm>
              <a:off x="1386508" y="2204864"/>
              <a:ext cx="3240360" cy="3312368"/>
              <a:chOff x="3059832" y="4509120"/>
              <a:chExt cx="3240360" cy="3312368"/>
            </a:xfrm>
          </p:grpSpPr>
          <p:cxnSp>
            <p:nvCxnSpPr>
              <p:cNvPr id="91" name="Łącznik prosty ze strzałką 90">
                <a:extLst>
                  <a:ext uri="{FF2B5EF4-FFF2-40B4-BE49-F238E27FC236}">
                    <a16:creationId xmlns:a16="http://schemas.microsoft.com/office/drawing/2014/main" id="{3CA5B659-1248-8957-BA0E-C75FFD42A7FF}"/>
                  </a:ext>
                </a:extLst>
              </p:cNvPr>
              <p:cNvCxnSpPr/>
              <p:nvPr/>
            </p:nvCxnSpPr>
            <p:spPr>
              <a:xfrm flipV="1">
                <a:off x="4283968" y="4509120"/>
                <a:ext cx="0" cy="194421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2" name="Łącznik prosty ze strzałką 91">
                <a:extLst>
                  <a:ext uri="{FF2B5EF4-FFF2-40B4-BE49-F238E27FC236}">
                    <a16:creationId xmlns:a16="http://schemas.microsoft.com/office/drawing/2014/main" id="{3844153C-8A16-7126-F005-701CE939C284}"/>
                  </a:ext>
                </a:extLst>
              </p:cNvPr>
              <p:cNvCxnSpPr/>
              <p:nvPr/>
            </p:nvCxnSpPr>
            <p:spPr>
              <a:xfrm>
                <a:off x="4283968" y="6453336"/>
                <a:ext cx="201622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3" name="Łącznik prosty ze strzałką 92">
                <a:extLst>
                  <a:ext uri="{FF2B5EF4-FFF2-40B4-BE49-F238E27FC236}">
                    <a16:creationId xmlns:a16="http://schemas.microsoft.com/office/drawing/2014/main" id="{52C47C73-F4B4-DFE1-0C47-8CB03909037C}"/>
                  </a:ext>
                </a:extLst>
              </p:cNvPr>
              <p:cNvCxnSpPr/>
              <p:nvPr/>
            </p:nvCxnSpPr>
            <p:spPr>
              <a:xfrm flipH="1">
                <a:off x="3059832" y="6453336"/>
                <a:ext cx="1224136" cy="136815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sp>
          <p:nvSpPr>
            <p:cNvPr id="77" name="Owal 76">
              <a:extLst>
                <a:ext uri="{FF2B5EF4-FFF2-40B4-BE49-F238E27FC236}">
                  <a16:creationId xmlns:a16="http://schemas.microsoft.com/office/drawing/2014/main" id="{61A255B7-1C27-685D-9C50-1402E1DF3506}"/>
                </a:ext>
              </a:extLst>
            </p:cNvPr>
            <p:cNvSpPr/>
            <p:nvPr/>
          </p:nvSpPr>
          <p:spPr>
            <a:xfrm>
              <a:off x="2022798" y="3861048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wal 77">
              <a:extLst>
                <a:ext uri="{FF2B5EF4-FFF2-40B4-BE49-F238E27FC236}">
                  <a16:creationId xmlns:a16="http://schemas.microsoft.com/office/drawing/2014/main" id="{B2864C06-1E8C-213D-7AD3-3A8428407C38}"/>
                </a:ext>
              </a:extLst>
            </p:cNvPr>
            <p:cNvSpPr/>
            <p:nvPr/>
          </p:nvSpPr>
          <p:spPr>
            <a:xfrm>
              <a:off x="2854190" y="3104964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wal 78">
              <a:extLst>
                <a:ext uri="{FF2B5EF4-FFF2-40B4-BE49-F238E27FC236}">
                  <a16:creationId xmlns:a16="http://schemas.microsoft.com/office/drawing/2014/main" id="{5EC3DFBC-CA41-127F-22E2-806CCB4778A4}"/>
                </a:ext>
              </a:extLst>
            </p:cNvPr>
            <p:cNvSpPr/>
            <p:nvPr/>
          </p:nvSpPr>
          <p:spPr>
            <a:xfrm>
              <a:off x="3058865" y="4642283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wal 79">
              <a:extLst>
                <a:ext uri="{FF2B5EF4-FFF2-40B4-BE49-F238E27FC236}">
                  <a16:creationId xmlns:a16="http://schemas.microsoft.com/office/drawing/2014/main" id="{947E27E1-C98F-7B03-7893-464576DA80F2}"/>
                </a:ext>
              </a:extLst>
            </p:cNvPr>
            <p:cNvSpPr/>
            <p:nvPr/>
          </p:nvSpPr>
          <p:spPr>
            <a:xfrm>
              <a:off x="3913138" y="3911965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pole tekstowe 80">
              <a:extLst>
                <a:ext uri="{FF2B5EF4-FFF2-40B4-BE49-F238E27FC236}">
                  <a16:creationId xmlns:a16="http://schemas.microsoft.com/office/drawing/2014/main" id="{5E882637-96FB-12C3-165C-E6BF406C3637}"/>
                </a:ext>
              </a:extLst>
            </p:cNvPr>
            <p:cNvSpPr txBox="1"/>
            <p:nvPr/>
          </p:nvSpPr>
          <p:spPr>
            <a:xfrm>
              <a:off x="1555988" y="3556456"/>
              <a:ext cx="54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pole tekstowe 81">
              <a:extLst>
                <a:ext uri="{FF2B5EF4-FFF2-40B4-BE49-F238E27FC236}">
                  <a16:creationId xmlns:a16="http://schemas.microsoft.com/office/drawing/2014/main" id="{515B81CF-D2B1-816C-AC89-B3D8931E9257}"/>
                </a:ext>
              </a:extLst>
            </p:cNvPr>
            <p:cNvSpPr txBox="1"/>
            <p:nvPr/>
          </p:nvSpPr>
          <p:spPr>
            <a:xfrm>
              <a:off x="2610644" y="4692949"/>
              <a:ext cx="1181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mężczyzna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pole tekstowe 82">
              <a:extLst>
                <a:ext uri="{FF2B5EF4-FFF2-40B4-BE49-F238E27FC236}">
                  <a16:creationId xmlns:a16="http://schemas.microsoft.com/office/drawing/2014/main" id="{88720C6C-41E4-1A5E-6813-4AB2C5238DC9}"/>
                </a:ext>
              </a:extLst>
            </p:cNvPr>
            <p:cNvSpPr txBox="1"/>
            <p:nvPr/>
          </p:nvSpPr>
          <p:spPr>
            <a:xfrm>
              <a:off x="2684654" y="2735632"/>
              <a:ext cx="934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królowa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pole tekstowe 83">
              <a:extLst>
                <a:ext uri="{FF2B5EF4-FFF2-40B4-BE49-F238E27FC236}">
                  <a16:creationId xmlns:a16="http://schemas.microsoft.com/office/drawing/2014/main" id="{7DFD234F-5FD6-BD58-3E9A-E4E10F798003}"/>
                </a:ext>
              </a:extLst>
            </p:cNvPr>
            <p:cNvSpPr txBox="1"/>
            <p:nvPr/>
          </p:nvSpPr>
          <p:spPr>
            <a:xfrm>
              <a:off x="3856775" y="3580472"/>
              <a:ext cx="876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kobieta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85" name="Łącznik prosty ze strzałką 84">
              <a:extLst>
                <a:ext uri="{FF2B5EF4-FFF2-40B4-BE49-F238E27FC236}">
                  <a16:creationId xmlns:a16="http://schemas.microsoft.com/office/drawing/2014/main" id="{BAF89E7B-019F-E087-5211-BEA67B6824C5}"/>
                </a:ext>
              </a:extLst>
            </p:cNvPr>
            <p:cNvCxnSpPr>
              <a:endCxn id="77" idx="6"/>
            </p:cNvCxnSpPr>
            <p:nvPr/>
          </p:nvCxnSpPr>
          <p:spPr>
            <a:xfrm flipH="1" flipV="1">
              <a:off x="2183954" y="3933056"/>
              <a:ext cx="437455" cy="216024"/>
            </a:xfrm>
            <a:prstGeom prst="straightConnector1">
              <a:avLst/>
            </a:prstGeom>
            <a:noFill/>
            <a:ln w="50800" cap="flat" cmpd="sng" algn="ctr">
              <a:solidFill>
                <a:srgbClr val="9BBB59"/>
              </a:solidFill>
              <a:prstDash val="solid"/>
              <a:tailEnd type="triangle"/>
            </a:ln>
            <a:effectLst/>
          </p:spPr>
        </p:cxnSp>
        <p:cxnSp>
          <p:nvCxnSpPr>
            <p:cNvPr id="86" name="Łącznik prosty ze strzałką 85">
              <a:extLst>
                <a:ext uri="{FF2B5EF4-FFF2-40B4-BE49-F238E27FC236}">
                  <a16:creationId xmlns:a16="http://schemas.microsoft.com/office/drawing/2014/main" id="{F287AB42-79A7-0FAE-288A-67C564DB3229}"/>
                </a:ext>
              </a:extLst>
            </p:cNvPr>
            <p:cNvCxnSpPr>
              <a:endCxn id="78" idx="4"/>
            </p:cNvCxnSpPr>
            <p:nvPr/>
          </p:nvCxnSpPr>
          <p:spPr>
            <a:xfrm flipV="1">
              <a:off x="2621409" y="3248980"/>
              <a:ext cx="313359" cy="900100"/>
            </a:xfrm>
            <a:prstGeom prst="straightConnector1">
              <a:avLst/>
            </a:prstGeom>
            <a:noFill/>
            <a:ln w="50800" cap="flat" cmpd="sng" algn="ctr">
              <a:solidFill>
                <a:srgbClr val="8064A2"/>
              </a:solidFill>
              <a:prstDash val="solid"/>
              <a:tailEnd type="triangle"/>
            </a:ln>
            <a:effectLst/>
          </p:spPr>
        </p:cxnSp>
        <p:cxnSp>
          <p:nvCxnSpPr>
            <p:cNvPr id="87" name="Łącznik prosty ze strzałką 86">
              <a:extLst>
                <a:ext uri="{FF2B5EF4-FFF2-40B4-BE49-F238E27FC236}">
                  <a16:creationId xmlns:a16="http://schemas.microsoft.com/office/drawing/2014/main" id="{66F48AE6-1F82-62DB-D143-1509F95313AC}"/>
                </a:ext>
              </a:extLst>
            </p:cNvPr>
            <p:cNvCxnSpPr/>
            <p:nvPr/>
          </p:nvCxnSpPr>
          <p:spPr>
            <a:xfrm flipV="1">
              <a:off x="2610644" y="3983973"/>
              <a:ext cx="1302494" cy="165107"/>
            </a:xfrm>
            <a:prstGeom prst="straightConnector1">
              <a:avLst/>
            </a:prstGeom>
            <a:noFill/>
            <a:ln w="50800" cap="flat" cmpd="sng" algn="ctr">
              <a:solidFill>
                <a:srgbClr val="4BACC6"/>
              </a:solidFill>
              <a:prstDash val="solid"/>
              <a:tailEnd type="triangle"/>
            </a:ln>
            <a:effectLst/>
          </p:spPr>
        </p:cxnSp>
        <p:cxnSp>
          <p:nvCxnSpPr>
            <p:cNvPr id="88" name="Łącznik prosty ze strzałką 87">
              <a:extLst>
                <a:ext uri="{FF2B5EF4-FFF2-40B4-BE49-F238E27FC236}">
                  <a16:creationId xmlns:a16="http://schemas.microsoft.com/office/drawing/2014/main" id="{C6DE3553-5FC2-F57A-E9F9-1BE9C837CBDD}"/>
                </a:ext>
              </a:extLst>
            </p:cNvPr>
            <p:cNvCxnSpPr>
              <a:endCxn id="79" idx="1"/>
            </p:cNvCxnSpPr>
            <p:nvPr/>
          </p:nvCxnSpPr>
          <p:spPr>
            <a:xfrm>
              <a:off x="2634245" y="4149080"/>
              <a:ext cx="448221" cy="514294"/>
            </a:xfrm>
            <a:prstGeom prst="straightConnector1">
              <a:avLst/>
            </a:prstGeom>
            <a:noFill/>
            <a:ln w="50800" cap="flat" cmpd="sng" algn="ctr">
              <a:solidFill>
                <a:srgbClr val="F79646"/>
              </a:solidFill>
              <a:prstDash val="solid"/>
              <a:tailEnd type="triangle"/>
            </a:ln>
            <a:effectLst/>
          </p:spPr>
        </p:cxnSp>
        <p:cxnSp>
          <p:nvCxnSpPr>
            <p:cNvPr id="89" name="Łącznik prosty ze strzałką 88">
              <a:extLst>
                <a:ext uri="{FF2B5EF4-FFF2-40B4-BE49-F238E27FC236}">
                  <a16:creationId xmlns:a16="http://schemas.microsoft.com/office/drawing/2014/main" id="{CE3F3BDF-0660-2E1F-01AF-B290A8D3097B}"/>
                </a:ext>
              </a:extLst>
            </p:cNvPr>
            <p:cNvCxnSpPr>
              <a:stCxn id="77" idx="5"/>
              <a:endCxn id="79" idx="1"/>
            </p:cNvCxnSpPr>
            <p:nvPr/>
          </p:nvCxnSpPr>
          <p:spPr>
            <a:xfrm>
              <a:off x="2160353" y="3983973"/>
              <a:ext cx="922113" cy="67940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cxnSp>
          <p:nvCxnSpPr>
            <p:cNvPr id="90" name="Łącznik prosty ze strzałką 89">
              <a:extLst>
                <a:ext uri="{FF2B5EF4-FFF2-40B4-BE49-F238E27FC236}">
                  <a16:creationId xmlns:a16="http://schemas.microsoft.com/office/drawing/2014/main" id="{706EC1E6-34A9-0DEF-30A4-015D6B422560}"/>
                </a:ext>
              </a:extLst>
            </p:cNvPr>
            <p:cNvCxnSpPr>
              <a:stCxn id="78" idx="5"/>
              <a:endCxn id="80" idx="1"/>
            </p:cNvCxnSpPr>
            <p:nvPr/>
          </p:nvCxnSpPr>
          <p:spPr>
            <a:xfrm>
              <a:off x="2991745" y="3227889"/>
              <a:ext cx="944994" cy="70516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</p:grpSp>
      <p:grpSp>
        <p:nvGrpSpPr>
          <p:cNvPr id="94" name="Grupa 93">
            <a:extLst>
              <a:ext uri="{FF2B5EF4-FFF2-40B4-BE49-F238E27FC236}">
                <a16:creationId xmlns:a16="http://schemas.microsoft.com/office/drawing/2014/main" id="{AA35DC0C-4CE4-1635-CF40-BDF3DA774FAD}"/>
              </a:ext>
            </a:extLst>
          </p:cNvPr>
          <p:cNvGrpSpPr/>
          <p:nvPr/>
        </p:nvGrpSpPr>
        <p:grpSpPr>
          <a:xfrm>
            <a:off x="6315741" y="2390483"/>
            <a:ext cx="3737958" cy="2350865"/>
            <a:chOff x="4605855" y="3821766"/>
            <a:chExt cx="3737958" cy="2350865"/>
          </a:xfrm>
        </p:grpSpPr>
        <p:sp>
          <p:nvSpPr>
            <p:cNvPr id="95" name="Owal 94">
              <a:extLst>
                <a:ext uri="{FF2B5EF4-FFF2-40B4-BE49-F238E27FC236}">
                  <a16:creationId xmlns:a16="http://schemas.microsoft.com/office/drawing/2014/main" id="{7B24FEB3-8804-CC69-660A-DABD5FAA1010}"/>
                </a:ext>
              </a:extLst>
            </p:cNvPr>
            <p:cNvSpPr/>
            <p:nvPr/>
          </p:nvSpPr>
          <p:spPr>
            <a:xfrm>
              <a:off x="7836401" y="4248742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pole tekstowe 95">
              <a:extLst>
                <a:ext uri="{FF2B5EF4-FFF2-40B4-BE49-F238E27FC236}">
                  <a16:creationId xmlns:a16="http://schemas.microsoft.com/office/drawing/2014/main" id="{FE80787E-A9D8-4B1F-FEB8-2332DBE8E12C}"/>
                </a:ext>
              </a:extLst>
            </p:cNvPr>
            <p:cNvSpPr txBox="1"/>
            <p:nvPr/>
          </p:nvSpPr>
          <p:spPr>
            <a:xfrm>
              <a:off x="7409711" y="3844868"/>
              <a:ext cx="934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królowa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wal 96">
              <a:extLst>
                <a:ext uri="{FF2B5EF4-FFF2-40B4-BE49-F238E27FC236}">
                  <a16:creationId xmlns:a16="http://schemas.microsoft.com/office/drawing/2014/main" id="{5BE7C3C2-24BB-304B-BF0D-7CB037307B6A}"/>
                </a:ext>
              </a:extLst>
            </p:cNvPr>
            <p:cNvSpPr/>
            <p:nvPr/>
          </p:nvSpPr>
          <p:spPr>
            <a:xfrm>
              <a:off x="5840969" y="4251665"/>
              <a:ext cx="161156" cy="14401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pole tekstowe 97">
              <a:extLst>
                <a:ext uri="{FF2B5EF4-FFF2-40B4-BE49-F238E27FC236}">
                  <a16:creationId xmlns:a16="http://schemas.microsoft.com/office/drawing/2014/main" id="{9B2ABCF4-D45F-9896-1685-F41F8D2C776E}"/>
                </a:ext>
              </a:extLst>
            </p:cNvPr>
            <p:cNvSpPr txBox="1"/>
            <p:nvPr/>
          </p:nvSpPr>
          <p:spPr>
            <a:xfrm>
              <a:off x="5655158" y="3821766"/>
              <a:ext cx="54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król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wal 98">
              <a:extLst>
                <a:ext uri="{FF2B5EF4-FFF2-40B4-BE49-F238E27FC236}">
                  <a16:creationId xmlns:a16="http://schemas.microsoft.com/office/drawing/2014/main" id="{672664FF-5E18-52A4-E5C2-E5C28E301761}"/>
                </a:ext>
              </a:extLst>
            </p:cNvPr>
            <p:cNvSpPr/>
            <p:nvPr/>
          </p:nvSpPr>
          <p:spPr>
            <a:xfrm>
              <a:off x="7321765" y="5679323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pole tekstowe 99">
              <a:extLst>
                <a:ext uri="{FF2B5EF4-FFF2-40B4-BE49-F238E27FC236}">
                  <a16:creationId xmlns:a16="http://schemas.microsoft.com/office/drawing/2014/main" id="{C6DC5825-6674-B71C-8D8F-EB65735BF8A3}"/>
                </a:ext>
              </a:extLst>
            </p:cNvPr>
            <p:cNvSpPr txBox="1"/>
            <p:nvPr/>
          </p:nvSpPr>
          <p:spPr>
            <a:xfrm>
              <a:off x="7030137" y="5799477"/>
              <a:ext cx="876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kobieta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pole tekstowe 100">
              <a:extLst>
                <a:ext uri="{FF2B5EF4-FFF2-40B4-BE49-F238E27FC236}">
                  <a16:creationId xmlns:a16="http://schemas.microsoft.com/office/drawing/2014/main" id="{1D9DABB0-EA2D-01CE-8BD2-599D861BCAB9}"/>
                </a:ext>
              </a:extLst>
            </p:cNvPr>
            <p:cNvSpPr txBox="1"/>
            <p:nvPr/>
          </p:nvSpPr>
          <p:spPr>
            <a:xfrm>
              <a:off x="4605855" y="5803299"/>
              <a:ext cx="1181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mężczyzna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Owal 101">
              <a:extLst>
                <a:ext uri="{FF2B5EF4-FFF2-40B4-BE49-F238E27FC236}">
                  <a16:creationId xmlns:a16="http://schemas.microsoft.com/office/drawing/2014/main" id="{2ACC4396-2B91-B112-3865-5AB536C5C753}"/>
                </a:ext>
              </a:extLst>
            </p:cNvPr>
            <p:cNvSpPr/>
            <p:nvPr/>
          </p:nvSpPr>
          <p:spPr>
            <a:xfrm>
              <a:off x="5203503" y="5659283"/>
              <a:ext cx="161156" cy="144016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3" name="Łącznik prosty ze strzałką 102">
              <a:extLst>
                <a:ext uri="{FF2B5EF4-FFF2-40B4-BE49-F238E27FC236}">
                  <a16:creationId xmlns:a16="http://schemas.microsoft.com/office/drawing/2014/main" id="{E8F2EE1B-B4EE-B1B7-7B36-6AFD03316551}"/>
                </a:ext>
              </a:extLst>
            </p:cNvPr>
            <p:cNvCxnSpPr>
              <a:stCxn id="97" idx="6"/>
              <a:endCxn id="95" idx="2"/>
            </p:cNvCxnSpPr>
            <p:nvPr/>
          </p:nvCxnSpPr>
          <p:spPr>
            <a:xfrm flipV="1">
              <a:off x="6002125" y="4320750"/>
              <a:ext cx="1834276" cy="2923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04" name="Łącznik prosty ze strzałką 103">
              <a:extLst>
                <a:ext uri="{FF2B5EF4-FFF2-40B4-BE49-F238E27FC236}">
                  <a16:creationId xmlns:a16="http://schemas.microsoft.com/office/drawing/2014/main" id="{A1F06CD6-D1F0-C693-415C-8FD4171F3FBA}"/>
                </a:ext>
              </a:extLst>
            </p:cNvPr>
            <p:cNvCxnSpPr/>
            <p:nvPr/>
          </p:nvCxnSpPr>
          <p:spPr>
            <a:xfrm flipH="1">
              <a:off x="5284081" y="4395593"/>
              <a:ext cx="584337" cy="1215544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cxnSp>
          <p:nvCxnSpPr>
            <p:cNvPr id="105" name="Łącznik prosty ze strzałką 104">
              <a:extLst>
                <a:ext uri="{FF2B5EF4-FFF2-40B4-BE49-F238E27FC236}">
                  <a16:creationId xmlns:a16="http://schemas.microsoft.com/office/drawing/2014/main" id="{203342E1-22CD-32EF-9776-1B953B4CD23D}"/>
                </a:ext>
              </a:extLst>
            </p:cNvPr>
            <p:cNvCxnSpPr>
              <a:stCxn id="102" idx="6"/>
            </p:cNvCxnSpPr>
            <p:nvPr/>
          </p:nvCxnSpPr>
          <p:spPr>
            <a:xfrm>
              <a:off x="5364659" y="5731291"/>
              <a:ext cx="195710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cxnSp>
          <p:nvCxnSpPr>
            <p:cNvPr id="106" name="Łącznik prosty ze strzałką 105">
              <a:extLst>
                <a:ext uri="{FF2B5EF4-FFF2-40B4-BE49-F238E27FC236}">
                  <a16:creationId xmlns:a16="http://schemas.microsoft.com/office/drawing/2014/main" id="{58802338-DD6E-13F8-0236-3DAAF55B33A4}"/>
                </a:ext>
              </a:extLst>
            </p:cNvPr>
            <p:cNvCxnSpPr>
              <a:stCxn id="99" idx="0"/>
              <a:endCxn id="95" idx="4"/>
            </p:cNvCxnSpPr>
            <p:nvPr/>
          </p:nvCxnSpPr>
          <p:spPr>
            <a:xfrm flipV="1">
              <a:off x="7402343" y="4392758"/>
              <a:ext cx="514636" cy="1286565"/>
            </a:xfrm>
            <a:prstGeom prst="straightConnector1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tailEnd type="triangle"/>
            </a:ln>
            <a:effectLst/>
          </p:spPr>
        </p:cxnSp>
        <p:sp>
          <p:nvSpPr>
            <p:cNvPr id="107" name="pole tekstowe 106">
              <a:extLst>
                <a:ext uri="{FF2B5EF4-FFF2-40B4-BE49-F238E27FC236}">
                  <a16:creationId xmlns:a16="http://schemas.microsoft.com/office/drawing/2014/main" id="{55FBC428-99B8-1EB5-A399-69089FA6B71F}"/>
                </a:ext>
              </a:extLst>
            </p:cNvPr>
            <p:cNvSpPr txBox="1"/>
            <p:nvPr/>
          </p:nvSpPr>
          <p:spPr>
            <a:xfrm>
              <a:off x="6194234" y="5241805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(+)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pole tekstowe 107">
              <a:extLst>
                <a:ext uri="{FF2B5EF4-FFF2-40B4-BE49-F238E27FC236}">
                  <a16:creationId xmlns:a16="http://schemas.microsoft.com/office/drawing/2014/main" id="{2D734407-10DF-AD97-8C9D-7C1B9275B185}"/>
                </a:ext>
              </a:extLst>
            </p:cNvPr>
            <p:cNvSpPr txBox="1"/>
            <p:nvPr/>
          </p:nvSpPr>
          <p:spPr>
            <a:xfrm>
              <a:off x="5203503" y="4658150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(-)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pole tekstowe 108">
              <a:extLst>
                <a:ext uri="{FF2B5EF4-FFF2-40B4-BE49-F238E27FC236}">
                  <a16:creationId xmlns:a16="http://schemas.microsoft.com/office/drawing/2014/main" id="{798F9ED8-B092-14D1-3763-320FE084F12C}"/>
                </a:ext>
              </a:extLst>
            </p:cNvPr>
            <p:cNvSpPr txBox="1"/>
            <p:nvPr/>
          </p:nvSpPr>
          <p:spPr>
            <a:xfrm>
              <a:off x="7668002" y="48331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(=)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5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Doc2Vec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B433A4-954E-D646-5737-4B603790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2800" dirty="0"/>
              <a:t>PV-DM (</a:t>
            </a:r>
            <a:r>
              <a:rPr lang="en-GB" sz="2800" dirty="0"/>
              <a:t>Distributed Memory version of Paragraph Vector</a:t>
            </a:r>
            <a:r>
              <a:rPr lang="pl-PL" sz="2800" dirty="0"/>
              <a:t>), dodajemy ID dokumentu</a:t>
            </a:r>
          </a:p>
          <a:p>
            <a:r>
              <a:rPr lang="pl-PL" sz="2800" dirty="0"/>
              <a:t>PV-DBOW (</a:t>
            </a:r>
            <a:r>
              <a:rPr lang="en-GB" sz="2800" dirty="0"/>
              <a:t>Distributed Bag of Words version of Paragraph Vector</a:t>
            </a:r>
            <a:r>
              <a:rPr lang="pl-PL" sz="2800" dirty="0"/>
              <a:t>)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34</a:t>
            </a:fld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48506232-242E-AD97-53F5-2D2ACDCEBF55}"/>
              </a:ext>
            </a:extLst>
          </p:cNvPr>
          <p:cNvSpPr/>
          <p:nvPr/>
        </p:nvSpPr>
        <p:spPr>
          <a:xfrm rot="10800000">
            <a:off x="8830949" y="4608370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D7BEA2E7-BE0F-7ECB-3F92-80EA8ACF6AFA}"/>
              </a:ext>
            </a:extLst>
          </p:cNvPr>
          <p:cNvSpPr/>
          <p:nvPr/>
        </p:nvSpPr>
        <p:spPr>
          <a:xfrm rot="10800000">
            <a:off x="8830949" y="5490321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9CBBCBBF-F56B-191B-5B9D-006B802CECD3}"/>
              </a:ext>
            </a:extLst>
          </p:cNvPr>
          <p:cNvSpPr/>
          <p:nvPr/>
        </p:nvSpPr>
        <p:spPr>
          <a:xfrm rot="10800000">
            <a:off x="8832933" y="5047148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1BFCEFD1-B38C-FFF9-AE5B-DE692633D3D8}"/>
              </a:ext>
            </a:extLst>
          </p:cNvPr>
          <p:cNvSpPr/>
          <p:nvPr/>
        </p:nvSpPr>
        <p:spPr>
          <a:xfrm rot="10800000">
            <a:off x="8832933" y="3686839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Prostokąt 48">
            <a:extLst>
              <a:ext uri="{FF2B5EF4-FFF2-40B4-BE49-F238E27FC236}">
                <a16:creationId xmlns:a16="http://schemas.microsoft.com/office/drawing/2014/main" id="{E2A17112-3736-4A54-7A37-AEAE9DF94E35}"/>
              </a:ext>
            </a:extLst>
          </p:cNvPr>
          <p:cNvSpPr/>
          <p:nvPr/>
        </p:nvSpPr>
        <p:spPr>
          <a:xfrm rot="10800000">
            <a:off x="7819062" y="4594981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C1B5B2A2-057F-DB33-0F2A-C9066FF9B734}"/>
              </a:ext>
            </a:extLst>
          </p:cNvPr>
          <p:cNvSpPr/>
          <p:nvPr/>
        </p:nvSpPr>
        <p:spPr>
          <a:xfrm rot="10800000">
            <a:off x="8832933" y="4151082"/>
            <a:ext cx="360040" cy="35790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Łącznik prosty ze strzałką 50">
            <a:extLst>
              <a:ext uri="{FF2B5EF4-FFF2-40B4-BE49-F238E27FC236}">
                <a16:creationId xmlns:a16="http://schemas.microsoft.com/office/drawing/2014/main" id="{16677924-7F1A-808A-6A72-59ED6570D325}"/>
              </a:ext>
            </a:extLst>
          </p:cNvPr>
          <p:cNvCxnSpPr>
            <a:endCxn id="47" idx="3"/>
          </p:cNvCxnSpPr>
          <p:nvPr/>
        </p:nvCxnSpPr>
        <p:spPr>
          <a:xfrm>
            <a:off x="8186225" y="4787324"/>
            <a:ext cx="646708" cy="43877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2" name="Łącznik prosty ze strzałką 51">
            <a:extLst>
              <a:ext uri="{FF2B5EF4-FFF2-40B4-BE49-F238E27FC236}">
                <a16:creationId xmlns:a16="http://schemas.microsoft.com/office/drawing/2014/main" id="{82D699E4-D274-C1A6-2AB9-63A16E443761}"/>
              </a:ext>
            </a:extLst>
          </p:cNvPr>
          <p:cNvCxnSpPr>
            <a:endCxn id="46" idx="3"/>
          </p:cNvCxnSpPr>
          <p:nvPr/>
        </p:nvCxnSpPr>
        <p:spPr>
          <a:xfrm>
            <a:off x="8186225" y="4787324"/>
            <a:ext cx="644724" cy="88195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3" name="Łącznik prosty ze strzałką 52">
            <a:extLst>
              <a:ext uri="{FF2B5EF4-FFF2-40B4-BE49-F238E27FC236}">
                <a16:creationId xmlns:a16="http://schemas.microsoft.com/office/drawing/2014/main" id="{FEDD5ECD-64DC-5C19-67E6-9540C0FC9DB8}"/>
              </a:ext>
            </a:extLst>
          </p:cNvPr>
          <p:cNvCxnSpPr>
            <a:endCxn id="48" idx="3"/>
          </p:cNvCxnSpPr>
          <p:nvPr/>
        </p:nvCxnSpPr>
        <p:spPr>
          <a:xfrm flipV="1">
            <a:off x="8186225" y="3865792"/>
            <a:ext cx="646708" cy="92153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4" name="Łącznik prosty ze strzałką 53">
            <a:extLst>
              <a:ext uri="{FF2B5EF4-FFF2-40B4-BE49-F238E27FC236}">
                <a16:creationId xmlns:a16="http://schemas.microsoft.com/office/drawing/2014/main" id="{D4F2EB9E-00F9-C037-7962-75E56EDFC8B7}"/>
              </a:ext>
            </a:extLst>
          </p:cNvPr>
          <p:cNvCxnSpPr>
            <a:endCxn id="50" idx="3"/>
          </p:cNvCxnSpPr>
          <p:nvPr/>
        </p:nvCxnSpPr>
        <p:spPr>
          <a:xfrm flipV="1">
            <a:off x="8186225" y="4330035"/>
            <a:ext cx="646708" cy="4572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BD146B6E-0D57-8AC6-DF38-792085825D39}"/>
              </a:ext>
            </a:extLst>
          </p:cNvPr>
          <p:cNvSpPr txBox="1"/>
          <p:nvPr/>
        </p:nvSpPr>
        <p:spPr>
          <a:xfrm>
            <a:off x="9161091" y="367443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w(t-2)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AF975AF2-B5AC-29CC-9736-65073CC5F612}"/>
              </a:ext>
            </a:extLst>
          </p:cNvPr>
          <p:cNvSpPr txBox="1"/>
          <p:nvPr/>
        </p:nvSpPr>
        <p:spPr>
          <a:xfrm>
            <a:off x="9161091" y="4143065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w(t-1)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661C7EE6-77BB-7ACF-906B-2F8437D87771}"/>
              </a:ext>
            </a:extLst>
          </p:cNvPr>
          <p:cNvSpPr txBox="1"/>
          <p:nvPr/>
        </p:nvSpPr>
        <p:spPr>
          <a:xfrm>
            <a:off x="9172515" y="50622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w(t+1)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48BCE301-BD20-F5E8-6589-3F8E7C020CB0}"/>
              </a:ext>
            </a:extLst>
          </p:cNvPr>
          <p:cNvSpPr txBox="1"/>
          <p:nvPr/>
        </p:nvSpPr>
        <p:spPr>
          <a:xfrm>
            <a:off x="9172516" y="5470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w(t+2)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4F884749-3A18-303C-3EA8-BE5BF19144C1}"/>
              </a:ext>
            </a:extLst>
          </p:cNvPr>
          <p:cNvGrpSpPr/>
          <p:nvPr/>
        </p:nvGrpSpPr>
        <p:grpSpPr>
          <a:xfrm>
            <a:off x="1798499" y="3225771"/>
            <a:ext cx="3738942" cy="2678618"/>
            <a:chOff x="438050" y="3157902"/>
            <a:chExt cx="3738942" cy="2678618"/>
          </a:xfrm>
        </p:grpSpPr>
        <p:sp>
          <p:nvSpPr>
            <p:cNvPr id="60" name="Prostokąt 59">
              <a:extLst>
                <a:ext uri="{FF2B5EF4-FFF2-40B4-BE49-F238E27FC236}">
                  <a16:creationId xmlns:a16="http://schemas.microsoft.com/office/drawing/2014/main" id="{2C83C962-2C36-4C32-089B-CE88976AFD67}"/>
                </a:ext>
              </a:extLst>
            </p:cNvPr>
            <p:cNvSpPr/>
            <p:nvPr/>
          </p:nvSpPr>
          <p:spPr>
            <a:xfrm>
              <a:off x="1558803" y="4527112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Prostokąt 60">
              <a:extLst>
                <a:ext uri="{FF2B5EF4-FFF2-40B4-BE49-F238E27FC236}">
                  <a16:creationId xmlns:a16="http://schemas.microsoft.com/office/drawing/2014/main" id="{9514A8C6-1717-052D-2B00-DDA8CCFD4CB6}"/>
                </a:ext>
              </a:extLst>
            </p:cNvPr>
            <p:cNvSpPr/>
            <p:nvPr/>
          </p:nvSpPr>
          <p:spPr>
            <a:xfrm>
              <a:off x="1558803" y="3645161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Prostokąt 61">
              <a:extLst>
                <a:ext uri="{FF2B5EF4-FFF2-40B4-BE49-F238E27FC236}">
                  <a16:creationId xmlns:a16="http://schemas.microsoft.com/office/drawing/2014/main" id="{0BBD51A5-4B6F-F046-7AB7-63C5C4A13A08}"/>
                </a:ext>
              </a:extLst>
            </p:cNvPr>
            <p:cNvSpPr/>
            <p:nvPr/>
          </p:nvSpPr>
          <p:spPr>
            <a:xfrm>
              <a:off x="1556819" y="4088334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10340F5B-6BEB-2095-6F23-83AE04C28AC9}"/>
                </a:ext>
              </a:extLst>
            </p:cNvPr>
            <p:cNvSpPr/>
            <p:nvPr/>
          </p:nvSpPr>
          <p:spPr>
            <a:xfrm>
              <a:off x="1556819" y="5448643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Prostokąt 63">
              <a:extLst>
                <a:ext uri="{FF2B5EF4-FFF2-40B4-BE49-F238E27FC236}">
                  <a16:creationId xmlns:a16="http://schemas.microsoft.com/office/drawing/2014/main" id="{07922A35-4D62-9B95-5274-3DB57DCC720D}"/>
                </a:ext>
              </a:extLst>
            </p:cNvPr>
            <p:cNvSpPr/>
            <p:nvPr/>
          </p:nvSpPr>
          <p:spPr>
            <a:xfrm>
              <a:off x="3259855" y="4503755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6A29006E-7B89-D408-8777-95AA4696C585}"/>
                </a:ext>
              </a:extLst>
            </p:cNvPr>
            <p:cNvSpPr/>
            <p:nvPr/>
          </p:nvSpPr>
          <p:spPr>
            <a:xfrm>
              <a:off x="1556819" y="4984400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6" name="Łącznik prosty ze strzałką 65">
              <a:extLst>
                <a:ext uri="{FF2B5EF4-FFF2-40B4-BE49-F238E27FC236}">
                  <a16:creationId xmlns:a16="http://schemas.microsoft.com/office/drawing/2014/main" id="{14BDADF5-836A-733B-4FEF-5A08FC410BA9}"/>
                </a:ext>
              </a:extLst>
            </p:cNvPr>
            <p:cNvCxnSpPr>
              <a:stCxn id="61" idx="3"/>
            </p:cNvCxnSpPr>
            <p:nvPr/>
          </p:nvCxnSpPr>
          <p:spPr>
            <a:xfrm>
              <a:off x="1918843" y="3824115"/>
              <a:ext cx="644724" cy="88195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7" name="Łącznik prosty ze strzałką 66">
              <a:extLst>
                <a:ext uri="{FF2B5EF4-FFF2-40B4-BE49-F238E27FC236}">
                  <a16:creationId xmlns:a16="http://schemas.microsoft.com/office/drawing/2014/main" id="{FDAB825D-75B3-F381-4DEC-3409BDDD6D7D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1916859" y="4267288"/>
              <a:ext cx="646708" cy="4387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8" name="Łącznik prosty ze strzałką 67">
              <a:extLst>
                <a:ext uri="{FF2B5EF4-FFF2-40B4-BE49-F238E27FC236}">
                  <a16:creationId xmlns:a16="http://schemas.microsoft.com/office/drawing/2014/main" id="{BFFF29D1-93C7-2D3C-9D02-CF6F4882B0A0}"/>
                </a:ext>
              </a:extLst>
            </p:cNvPr>
            <p:cNvCxnSpPr>
              <a:stCxn id="65" idx="3"/>
            </p:cNvCxnSpPr>
            <p:nvPr/>
          </p:nvCxnSpPr>
          <p:spPr>
            <a:xfrm flipV="1">
              <a:off x="1916859" y="4706065"/>
              <a:ext cx="646708" cy="45728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69" name="Łącznik prosty ze strzałką 68">
              <a:extLst>
                <a:ext uri="{FF2B5EF4-FFF2-40B4-BE49-F238E27FC236}">
                  <a16:creationId xmlns:a16="http://schemas.microsoft.com/office/drawing/2014/main" id="{95E7CB2E-B422-6471-BE9B-41D1A6E8B3DD}"/>
                </a:ext>
              </a:extLst>
            </p:cNvPr>
            <p:cNvCxnSpPr>
              <a:stCxn id="63" idx="3"/>
            </p:cNvCxnSpPr>
            <p:nvPr/>
          </p:nvCxnSpPr>
          <p:spPr>
            <a:xfrm flipV="1">
              <a:off x="1916859" y="4706065"/>
              <a:ext cx="646708" cy="92153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70" name="Łącznik prosty ze strzałką 69">
              <a:extLst>
                <a:ext uri="{FF2B5EF4-FFF2-40B4-BE49-F238E27FC236}">
                  <a16:creationId xmlns:a16="http://schemas.microsoft.com/office/drawing/2014/main" id="{671B0732-76FC-54EC-D10B-C330840C9C76}"/>
                </a:ext>
              </a:extLst>
            </p:cNvPr>
            <p:cNvCxnSpPr>
              <a:endCxn id="64" idx="1"/>
            </p:cNvCxnSpPr>
            <p:nvPr/>
          </p:nvCxnSpPr>
          <p:spPr>
            <a:xfrm>
              <a:off x="2905142" y="4682708"/>
              <a:ext cx="354713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1" name="pole tekstowe 70">
              <a:extLst>
                <a:ext uri="{FF2B5EF4-FFF2-40B4-BE49-F238E27FC236}">
                  <a16:creationId xmlns:a16="http://schemas.microsoft.com/office/drawing/2014/main" id="{1A61F79B-42A2-D792-299A-D7530BEB577A}"/>
                </a:ext>
              </a:extLst>
            </p:cNvPr>
            <p:cNvSpPr txBox="1"/>
            <p:nvPr/>
          </p:nvSpPr>
          <p:spPr>
            <a:xfrm>
              <a:off x="821095" y="4064111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pole tekstowe 71">
              <a:extLst>
                <a:ext uri="{FF2B5EF4-FFF2-40B4-BE49-F238E27FC236}">
                  <a16:creationId xmlns:a16="http://schemas.microsoft.com/office/drawing/2014/main" id="{DE13E2ED-0104-A09B-8835-A5D725675AFB}"/>
                </a:ext>
              </a:extLst>
            </p:cNvPr>
            <p:cNvSpPr txBox="1"/>
            <p:nvPr/>
          </p:nvSpPr>
          <p:spPr>
            <a:xfrm>
              <a:off x="3609208" y="4485439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pole tekstowe 72">
              <a:extLst>
                <a:ext uri="{FF2B5EF4-FFF2-40B4-BE49-F238E27FC236}">
                  <a16:creationId xmlns:a16="http://schemas.microsoft.com/office/drawing/2014/main" id="{DA3282E4-844D-0D38-CB09-D2071D75FBB5}"/>
                </a:ext>
              </a:extLst>
            </p:cNvPr>
            <p:cNvSpPr txBox="1"/>
            <p:nvPr/>
          </p:nvSpPr>
          <p:spPr>
            <a:xfrm>
              <a:off x="809501" y="496589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w(t+1)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pole tekstowe 73">
              <a:extLst>
                <a:ext uri="{FF2B5EF4-FFF2-40B4-BE49-F238E27FC236}">
                  <a16:creationId xmlns:a16="http://schemas.microsoft.com/office/drawing/2014/main" id="{DC0E2C82-F1CE-8EFC-F2FF-CE61CED8E246}"/>
                </a:ext>
              </a:extLst>
            </p:cNvPr>
            <p:cNvSpPr txBox="1"/>
            <p:nvPr/>
          </p:nvSpPr>
          <p:spPr>
            <a:xfrm>
              <a:off x="806045" y="546718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w(t+2)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pole tekstowe 74">
              <a:extLst>
                <a:ext uri="{FF2B5EF4-FFF2-40B4-BE49-F238E27FC236}">
                  <a16:creationId xmlns:a16="http://schemas.microsoft.com/office/drawing/2014/main" id="{FA240695-622B-9D25-01D6-E23A358476A3}"/>
                </a:ext>
              </a:extLst>
            </p:cNvPr>
            <p:cNvSpPr txBox="1"/>
            <p:nvPr/>
          </p:nvSpPr>
          <p:spPr>
            <a:xfrm>
              <a:off x="821095" y="3634589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w(t-2)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Prostokąt 75">
              <a:extLst>
                <a:ext uri="{FF2B5EF4-FFF2-40B4-BE49-F238E27FC236}">
                  <a16:creationId xmlns:a16="http://schemas.microsoft.com/office/drawing/2014/main" id="{38F90806-F76E-661F-DB78-F73487D8853E}"/>
                </a:ext>
              </a:extLst>
            </p:cNvPr>
            <p:cNvSpPr/>
            <p:nvPr/>
          </p:nvSpPr>
          <p:spPr>
            <a:xfrm>
              <a:off x="1556819" y="3187872"/>
              <a:ext cx="360040" cy="357907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9525" cap="flat" cmpd="sng" algn="ctr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pole tekstowe 76">
              <a:extLst>
                <a:ext uri="{FF2B5EF4-FFF2-40B4-BE49-F238E27FC236}">
                  <a16:creationId xmlns:a16="http://schemas.microsoft.com/office/drawing/2014/main" id="{07E0B7C2-4C37-0AF7-817C-18CC6B7C6DA8}"/>
                </a:ext>
              </a:extLst>
            </p:cNvPr>
            <p:cNvSpPr txBox="1"/>
            <p:nvPr/>
          </p:nvSpPr>
          <p:spPr>
            <a:xfrm>
              <a:off x="438050" y="3157902"/>
              <a:ext cx="113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doc</a:t>
              </a:r>
              <a:r>
                <a:rPr kumimoji="0" lang="pl-PL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id/</a:t>
              </a:r>
              <a:r>
                <a:rPr kumimoji="0" lang="pl-PL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tag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78" name="Łącznik prosty ze strzałką 77">
              <a:extLst>
                <a:ext uri="{FF2B5EF4-FFF2-40B4-BE49-F238E27FC236}">
                  <a16:creationId xmlns:a16="http://schemas.microsoft.com/office/drawing/2014/main" id="{54BBFC6C-C703-E377-3AF3-F23DBA55A2CC}"/>
                </a:ext>
              </a:extLst>
            </p:cNvPr>
            <p:cNvCxnSpPr>
              <a:stCxn id="76" idx="3"/>
            </p:cNvCxnSpPr>
            <p:nvPr/>
          </p:nvCxnSpPr>
          <p:spPr>
            <a:xfrm>
              <a:off x="1916859" y="3366826"/>
              <a:ext cx="646708" cy="1339239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9" name="Prostokąt 78">
              <a:extLst>
                <a:ext uri="{FF2B5EF4-FFF2-40B4-BE49-F238E27FC236}">
                  <a16:creationId xmlns:a16="http://schemas.microsoft.com/office/drawing/2014/main" id="{D8E117CE-2145-A409-4F27-A367B9698447}"/>
                </a:ext>
              </a:extLst>
            </p:cNvPr>
            <p:cNvSpPr/>
            <p:nvPr/>
          </p:nvSpPr>
          <p:spPr>
            <a:xfrm>
              <a:off x="2562575" y="4508796"/>
              <a:ext cx="360040" cy="357907"/>
            </a:xfrm>
            <a:prstGeom prst="rect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0" name="Prostokąt 79">
            <a:extLst>
              <a:ext uri="{FF2B5EF4-FFF2-40B4-BE49-F238E27FC236}">
                <a16:creationId xmlns:a16="http://schemas.microsoft.com/office/drawing/2014/main" id="{B414F2FB-D609-EA96-98A2-B8295F1C287A}"/>
              </a:ext>
            </a:extLst>
          </p:cNvPr>
          <p:cNvSpPr/>
          <p:nvPr/>
        </p:nvSpPr>
        <p:spPr>
          <a:xfrm>
            <a:off x="7092500" y="4594981"/>
            <a:ext cx="360040" cy="357907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9525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2043480B-74FC-20DE-6966-C84CBABAE320}"/>
              </a:ext>
            </a:extLst>
          </p:cNvPr>
          <p:cNvCxnSpPr/>
          <p:nvPr/>
        </p:nvCxnSpPr>
        <p:spPr>
          <a:xfrm>
            <a:off x="7450645" y="4773932"/>
            <a:ext cx="354713" cy="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22CF495C-5B43-817E-6725-52C1F800CEE7}"/>
              </a:ext>
            </a:extLst>
          </p:cNvPr>
          <p:cNvSpPr txBox="1"/>
          <p:nvPr/>
        </p:nvSpPr>
        <p:spPr>
          <a:xfrm>
            <a:off x="5993016" y="4605079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doc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id/</a:t>
            </a: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tag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3" name="pole tekstowe 82">
            <a:extLst>
              <a:ext uri="{FF2B5EF4-FFF2-40B4-BE49-F238E27FC236}">
                <a16:creationId xmlns:a16="http://schemas.microsoft.com/office/drawing/2014/main" id="{D503792F-1388-3BF9-A017-A37147134680}"/>
              </a:ext>
            </a:extLst>
          </p:cNvPr>
          <p:cNvSpPr txBox="1"/>
          <p:nvPr/>
        </p:nvSpPr>
        <p:spPr>
          <a:xfrm>
            <a:off x="9189681" y="4605079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w(t)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84" name="Łącznik prosty ze strzałką 83">
            <a:extLst>
              <a:ext uri="{FF2B5EF4-FFF2-40B4-BE49-F238E27FC236}">
                <a16:creationId xmlns:a16="http://schemas.microsoft.com/office/drawing/2014/main" id="{E9FDA851-F257-236B-170D-23335611402F}"/>
              </a:ext>
            </a:extLst>
          </p:cNvPr>
          <p:cNvCxnSpPr>
            <a:stCxn id="49" idx="1"/>
            <a:endCxn id="45" idx="3"/>
          </p:cNvCxnSpPr>
          <p:nvPr/>
        </p:nvCxnSpPr>
        <p:spPr>
          <a:xfrm>
            <a:off x="8179102" y="4773934"/>
            <a:ext cx="651847" cy="1338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3237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E2F5AB-0931-5AE7-BAAA-F7136D72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Doc2Vec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83F6CB9-8505-92DF-9F75-B352FFF2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35</a:t>
            </a:fld>
            <a:endParaRPr lang="pl-PL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16E7503A-8EFF-CBCD-127B-47C1A6B2A874}"/>
              </a:ext>
            </a:extLst>
          </p:cNvPr>
          <p:cNvGrpSpPr/>
          <p:nvPr/>
        </p:nvGrpSpPr>
        <p:grpSpPr>
          <a:xfrm>
            <a:off x="1602013" y="1452917"/>
            <a:ext cx="8783535" cy="4664171"/>
            <a:chOff x="36937" y="218753"/>
            <a:chExt cx="12015370" cy="6074218"/>
          </a:xfrm>
        </p:grpSpPr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25B77BAF-3069-62A8-6D76-5D81E8EF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9736" y="1232756"/>
              <a:ext cx="4571908" cy="4567946"/>
            </a:xfrm>
            <a:prstGeom prst="rect">
              <a:avLst/>
            </a:prstGeom>
          </p:spPr>
        </p:pic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920A73E7-484F-4222-9D51-C9E20FAE8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37" y="1772816"/>
              <a:ext cx="4654907" cy="452015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18C6105-5689-69E7-9E11-CFB9F4463D12}"/>
                </a:ext>
              </a:extLst>
            </p:cNvPr>
            <p:cNvSpPr/>
            <p:nvPr/>
          </p:nvSpPr>
          <p:spPr>
            <a:xfrm>
              <a:off x="6256724" y="2816932"/>
              <a:ext cx="1135420" cy="1116124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7C550FD-D830-3BCC-4B34-5A86E1CA308C}"/>
                </a:ext>
              </a:extLst>
            </p:cNvPr>
            <p:cNvSpPr/>
            <p:nvPr/>
          </p:nvSpPr>
          <p:spPr>
            <a:xfrm>
              <a:off x="4799856" y="3577614"/>
              <a:ext cx="936104" cy="1003513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0CD6B3BB-4424-6570-AAB9-57105C799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0096" y="218753"/>
              <a:ext cx="5092211" cy="451405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1" name="Łącznik prosty 10">
              <a:extLst>
                <a:ext uri="{FF2B5EF4-FFF2-40B4-BE49-F238E27FC236}">
                  <a16:creationId xmlns:a16="http://schemas.microsoft.com/office/drawing/2014/main" id="{37CD94E8-BA90-FC54-1FAB-03F449EC1DC7}"/>
                </a:ext>
              </a:extLst>
            </p:cNvPr>
            <p:cNvCxnSpPr>
              <a:stCxn id="9" idx="0"/>
              <a:endCxn id="7" idx="7"/>
            </p:cNvCxnSpPr>
            <p:nvPr/>
          </p:nvCxnSpPr>
          <p:spPr>
            <a:xfrm flipH="1" flipV="1">
              <a:off x="4010149" y="2434777"/>
              <a:ext cx="1257759" cy="1142837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0EEEC12F-D8F9-720F-1133-63D167C5DF1A}"/>
                </a:ext>
              </a:extLst>
            </p:cNvPr>
            <p:cNvCxnSpPr>
              <a:stCxn id="9" idx="4"/>
              <a:endCxn id="7" idx="5"/>
            </p:cNvCxnSpPr>
            <p:nvPr/>
          </p:nvCxnSpPr>
          <p:spPr>
            <a:xfrm flipH="1">
              <a:off x="4010149" y="4581127"/>
              <a:ext cx="1257759" cy="104988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Łącznik prosty 12">
              <a:extLst>
                <a:ext uri="{FF2B5EF4-FFF2-40B4-BE49-F238E27FC236}">
                  <a16:creationId xmlns:a16="http://schemas.microsoft.com/office/drawing/2014/main" id="{C716FD63-2309-DDA6-EA5F-3A043E8762E4}"/>
                </a:ext>
              </a:extLst>
            </p:cNvPr>
            <p:cNvCxnSpPr>
              <a:stCxn id="8" idx="1"/>
            </p:cNvCxnSpPr>
            <p:nvPr/>
          </p:nvCxnSpPr>
          <p:spPr>
            <a:xfrm flipV="1">
              <a:off x="6423002" y="1592796"/>
              <a:ext cx="717114" cy="1387589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Łącznik prosty 13">
              <a:extLst>
                <a:ext uri="{FF2B5EF4-FFF2-40B4-BE49-F238E27FC236}">
                  <a16:creationId xmlns:a16="http://schemas.microsoft.com/office/drawing/2014/main" id="{4BF25720-E139-FE6A-EE05-5F04EA334170}"/>
                </a:ext>
              </a:extLst>
            </p:cNvPr>
            <p:cNvCxnSpPr>
              <a:stCxn id="8" idx="4"/>
            </p:cNvCxnSpPr>
            <p:nvPr/>
          </p:nvCxnSpPr>
          <p:spPr>
            <a:xfrm>
              <a:off x="6824434" y="3933056"/>
              <a:ext cx="1791846" cy="64807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4345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D1359-9577-34EF-1C26-3903C03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Seq2Seq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FD3102-5C96-A44C-FD05-7AF92582C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Enkoder</a:t>
            </a:r>
            <a:r>
              <a:rPr lang="pl-PL" dirty="0"/>
              <a:t> / Dekoder – rekurencyjne sieci neuronowe</a:t>
            </a:r>
            <a:endParaRPr lang="en-GB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55C3F8-B6F0-A43B-DC68-C156AFBB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36</a:t>
            </a:fld>
            <a:endParaRPr lang="pl-PL" dirty="0"/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EC179B85-8889-0AE8-3AE7-6E817DB3FE04}"/>
              </a:ext>
            </a:extLst>
          </p:cNvPr>
          <p:cNvSpPr/>
          <p:nvPr/>
        </p:nvSpPr>
        <p:spPr>
          <a:xfrm>
            <a:off x="5658665" y="3534156"/>
            <a:ext cx="1224136" cy="648072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kontekst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Prostokąt zaokrąglony 7">
            <a:extLst>
              <a:ext uri="{FF2B5EF4-FFF2-40B4-BE49-F238E27FC236}">
                <a16:creationId xmlns:a16="http://schemas.microsoft.com/office/drawing/2014/main" id="{19A95AD4-A87F-89E6-6BE8-D3F4032533D4}"/>
              </a:ext>
            </a:extLst>
          </p:cNvPr>
          <p:cNvSpPr/>
          <p:nvPr/>
        </p:nvSpPr>
        <p:spPr>
          <a:xfrm>
            <a:off x="3390413" y="3534156"/>
            <a:ext cx="1357808" cy="648072"/>
          </a:xfrm>
          <a:prstGeom prst="roundRect">
            <a:avLst/>
          </a:prstGeom>
          <a:noFill/>
          <a:ln w="412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enkoder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Prostokąt zaokrąglony 8">
            <a:extLst>
              <a:ext uri="{FF2B5EF4-FFF2-40B4-BE49-F238E27FC236}">
                <a16:creationId xmlns:a16="http://schemas.microsoft.com/office/drawing/2014/main" id="{671CBDB8-7489-1C8E-0659-739F850A7A64}"/>
              </a:ext>
            </a:extLst>
          </p:cNvPr>
          <p:cNvSpPr/>
          <p:nvPr/>
        </p:nvSpPr>
        <p:spPr>
          <a:xfrm>
            <a:off x="7638885" y="3534156"/>
            <a:ext cx="1296144" cy="648072"/>
          </a:xfrm>
          <a:prstGeom prst="roundRect">
            <a:avLst/>
          </a:prstGeom>
          <a:noFill/>
          <a:ln w="412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dekoder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E1518BBA-E953-0A39-1E36-7F9BC0A95A75}"/>
              </a:ext>
            </a:extLst>
          </p:cNvPr>
          <p:cNvSpPr/>
          <p:nvPr/>
        </p:nvSpPr>
        <p:spPr>
          <a:xfrm rot="5400000">
            <a:off x="3508580" y="4650415"/>
            <a:ext cx="216029" cy="212923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Prostokąt 39">
            <a:extLst>
              <a:ext uri="{FF2B5EF4-FFF2-40B4-BE49-F238E27FC236}">
                <a16:creationId xmlns:a16="http://schemas.microsoft.com/office/drawing/2014/main" id="{0A9656F6-25E9-AB9B-BE8E-99B019CCE62D}"/>
              </a:ext>
            </a:extLst>
          </p:cNvPr>
          <p:cNvSpPr/>
          <p:nvPr/>
        </p:nvSpPr>
        <p:spPr>
          <a:xfrm rot="5400000">
            <a:off x="3792960" y="4647147"/>
            <a:ext cx="216028" cy="219461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8E34F42B-9F66-3289-8E1E-F92A8642C9B0}"/>
              </a:ext>
            </a:extLst>
          </p:cNvPr>
          <p:cNvSpPr/>
          <p:nvPr/>
        </p:nvSpPr>
        <p:spPr>
          <a:xfrm rot="5400000">
            <a:off x="4072975" y="4645204"/>
            <a:ext cx="216029" cy="223345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388732E5-1B2B-E179-E43E-AF9097178C29}"/>
              </a:ext>
            </a:extLst>
          </p:cNvPr>
          <p:cNvSpPr/>
          <p:nvPr/>
        </p:nvSpPr>
        <p:spPr>
          <a:xfrm rot="5400000">
            <a:off x="4360848" y="4648864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9337D475-99DE-14C8-F12E-E3F299BB3600}"/>
              </a:ext>
            </a:extLst>
          </p:cNvPr>
          <p:cNvSpPr/>
          <p:nvPr/>
        </p:nvSpPr>
        <p:spPr>
          <a:xfrm rot="5400000">
            <a:off x="7712316" y="2876895"/>
            <a:ext cx="194071" cy="200328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Prostokąt 43">
            <a:extLst>
              <a:ext uri="{FF2B5EF4-FFF2-40B4-BE49-F238E27FC236}">
                <a16:creationId xmlns:a16="http://schemas.microsoft.com/office/drawing/2014/main" id="{DD8416EF-005D-43CC-9E47-F9EA95087322}"/>
              </a:ext>
            </a:extLst>
          </p:cNvPr>
          <p:cNvSpPr/>
          <p:nvPr/>
        </p:nvSpPr>
        <p:spPr>
          <a:xfrm rot="5400000">
            <a:off x="7996694" y="2880164"/>
            <a:ext cx="194072" cy="193790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608CF628-81D0-9ACD-374B-B99DDEBD964D}"/>
              </a:ext>
            </a:extLst>
          </p:cNvPr>
          <p:cNvSpPr/>
          <p:nvPr/>
        </p:nvSpPr>
        <p:spPr>
          <a:xfrm rot="5400000">
            <a:off x="8277697" y="2881119"/>
            <a:ext cx="194071" cy="191879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80261AFB-0E3D-DDB7-CC6D-37C7C19715E4}"/>
              </a:ext>
            </a:extLst>
          </p:cNvPr>
          <p:cNvSpPr/>
          <p:nvPr/>
        </p:nvSpPr>
        <p:spPr>
          <a:xfrm rot="5400000">
            <a:off x="8562075" y="2884388"/>
            <a:ext cx="194072" cy="185341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7" name="Łącznik prosty ze strzałką 46">
            <a:extLst>
              <a:ext uri="{FF2B5EF4-FFF2-40B4-BE49-F238E27FC236}">
                <a16:creationId xmlns:a16="http://schemas.microsoft.com/office/drawing/2014/main" id="{8D41E8F5-7FF9-0E0A-980D-79FF93ED6978}"/>
              </a:ext>
            </a:extLst>
          </p:cNvPr>
          <p:cNvCxnSpPr>
            <a:stCxn id="39" idx="1"/>
          </p:cNvCxnSpPr>
          <p:nvPr/>
        </p:nvCxnSpPr>
        <p:spPr>
          <a:xfrm flipH="1" flipV="1">
            <a:off x="3611992" y="4182228"/>
            <a:ext cx="4602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8" name="Łącznik prosty ze strzałką 47">
            <a:extLst>
              <a:ext uri="{FF2B5EF4-FFF2-40B4-BE49-F238E27FC236}">
                <a16:creationId xmlns:a16="http://schemas.microsoft.com/office/drawing/2014/main" id="{019A59E5-7D77-AB51-D21B-7582CF9C211E}"/>
              </a:ext>
            </a:extLst>
          </p:cNvPr>
          <p:cNvCxnSpPr/>
          <p:nvPr/>
        </p:nvCxnSpPr>
        <p:spPr>
          <a:xfrm flipH="1" flipV="1">
            <a:off x="3896422" y="4182228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9" name="Łącznik prosty ze strzałką 48">
            <a:extLst>
              <a:ext uri="{FF2B5EF4-FFF2-40B4-BE49-F238E27FC236}">
                <a16:creationId xmlns:a16="http://schemas.microsoft.com/office/drawing/2014/main" id="{6FF1C62A-DDCC-948D-197C-81E15A208097}"/>
              </a:ext>
            </a:extLst>
          </p:cNvPr>
          <p:cNvCxnSpPr/>
          <p:nvPr/>
        </p:nvCxnSpPr>
        <p:spPr>
          <a:xfrm flipH="1" flipV="1">
            <a:off x="4178868" y="4164910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0" name="Łącznik prosty ze strzałką 49">
            <a:extLst>
              <a:ext uri="{FF2B5EF4-FFF2-40B4-BE49-F238E27FC236}">
                <a16:creationId xmlns:a16="http://schemas.microsoft.com/office/drawing/2014/main" id="{432D49B7-C7E3-7D2A-A98E-D4F5DDF378CA}"/>
              </a:ext>
            </a:extLst>
          </p:cNvPr>
          <p:cNvCxnSpPr/>
          <p:nvPr/>
        </p:nvCxnSpPr>
        <p:spPr>
          <a:xfrm flipH="1" flipV="1">
            <a:off x="4479141" y="4173569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551E19B-CDC4-DCFE-BD43-6B276267E5C6}"/>
              </a:ext>
            </a:extLst>
          </p:cNvPr>
          <p:cNvSpPr txBox="1"/>
          <p:nvPr/>
        </p:nvSpPr>
        <p:spPr>
          <a:xfrm>
            <a:off x="3436799" y="483142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BAA41487-9572-ED2B-E464-B3F28D55D600}"/>
              </a:ext>
            </a:extLst>
          </p:cNvPr>
          <p:cNvSpPr txBox="1"/>
          <p:nvPr/>
        </p:nvSpPr>
        <p:spPr>
          <a:xfrm>
            <a:off x="3719220" y="483920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9577210C-C75B-5278-52C6-A868C77AE164}"/>
              </a:ext>
            </a:extLst>
          </p:cNvPr>
          <p:cNvSpPr txBox="1"/>
          <p:nvPr/>
        </p:nvSpPr>
        <p:spPr>
          <a:xfrm>
            <a:off x="4005941" y="483920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4" name="pole tekstowe 53">
            <a:extLst>
              <a:ext uri="{FF2B5EF4-FFF2-40B4-BE49-F238E27FC236}">
                <a16:creationId xmlns:a16="http://schemas.microsoft.com/office/drawing/2014/main" id="{A97A94C6-5B05-5A3D-03BD-33C8655407A4}"/>
              </a:ext>
            </a:extLst>
          </p:cNvPr>
          <p:cNvSpPr txBox="1"/>
          <p:nvPr/>
        </p:nvSpPr>
        <p:spPr>
          <a:xfrm>
            <a:off x="4292662" y="483142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E9E23451-103B-F719-36E9-CB0006BBC158}"/>
              </a:ext>
            </a:extLst>
          </p:cNvPr>
          <p:cNvSpPr txBox="1"/>
          <p:nvPr/>
        </p:nvSpPr>
        <p:spPr>
          <a:xfrm>
            <a:off x="7614809" y="251279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6" name="pole tekstowe 55">
            <a:extLst>
              <a:ext uri="{FF2B5EF4-FFF2-40B4-BE49-F238E27FC236}">
                <a16:creationId xmlns:a16="http://schemas.microsoft.com/office/drawing/2014/main" id="{7729E24B-88BA-52F9-7DC2-91D1FDD8586D}"/>
              </a:ext>
            </a:extLst>
          </p:cNvPr>
          <p:cNvSpPr txBox="1"/>
          <p:nvPr/>
        </p:nvSpPr>
        <p:spPr>
          <a:xfrm>
            <a:off x="7897230" y="25205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0DA4BE0C-B5FD-2181-D4F3-F9D6CC0F080E}"/>
              </a:ext>
            </a:extLst>
          </p:cNvPr>
          <p:cNvSpPr txBox="1"/>
          <p:nvPr/>
        </p:nvSpPr>
        <p:spPr>
          <a:xfrm>
            <a:off x="8183951" y="25205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C5733B78-761E-E967-DFD8-BC7AFF3A9B2C}"/>
              </a:ext>
            </a:extLst>
          </p:cNvPr>
          <p:cNvSpPr txBox="1"/>
          <p:nvPr/>
        </p:nvSpPr>
        <p:spPr>
          <a:xfrm>
            <a:off x="8470672" y="25127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9" name="Łącznik prosty ze strzałką 58">
            <a:extLst>
              <a:ext uri="{FF2B5EF4-FFF2-40B4-BE49-F238E27FC236}">
                <a16:creationId xmlns:a16="http://schemas.microsoft.com/office/drawing/2014/main" id="{40A19CF0-1691-FFEE-8C1E-10291DA7275B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>
            <a:off x="6882801" y="3858192"/>
            <a:ext cx="75608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D7ADDB57-57CC-96FC-4952-ACE1266B04FC}"/>
              </a:ext>
            </a:extLst>
          </p:cNvPr>
          <p:cNvCxnSpPr/>
          <p:nvPr/>
        </p:nvCxnSpPr>
        <p:spPr>
          <a:xfrm flipH="1" flipV="1">
            <a:off x="7821645" y="3083963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1" name="Łącznik prosty ze strzałką 60">
            <a:extLst>
              <a:ext uri="{FF2B5EF4-FFF2-40B4-BE49-F238E27FC236}">
                <a16:creationId xmlns:a16="http://schemas.microsoft.com/office/drawing/2014/main" id="{AB9DE7D5-70B1-3E28-BD88-37D5AA8AF1F4}"/>
              </a:ext>
            </a:extLst>
          </p:cNvPr>
          <p:cNvCxnSpPr/>
          <p:nvPr/>
        </p:nvCxnSpPr>
        <p:spPr>
          <a:xfrm flipH="1" flipV="1">
            <a:off x="8106077" y="3083963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EBA675A5-D866-7CF8-432F-F2FC6D0AD471}"/>
              </a:ext>
            </a:extLst>
          </p:cNvPr>
          <p:cNvCxnSpPr/>
          <p:nvPr/>
        </p:nvCxnSpPr>
        <p:spPr>
          <a:xfrm flipH="1" flipV="1">
            <a:off x="8388523" y="3066645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F3B4286E-7FEC-360B-736C-ED161279DEFA}"/>
              </a:ext>
            </a:extLst>
          </p:cNvPr>
          <p:cNvCxnSpPr/>
          <p:nvPr/>
        </p:nvCxnSpPr>
        <p:spPr>
          <a:xfrm flipH="1" flipV="1">
            <a:off x="8688796" y="3075304"/>
            <a:ext cx="1337" cy="466634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A2910C8F-9AA9-AD43-CF61-3B43092EE3DF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>
            <a:off x="4748221" y="3858192"/>
            <a:ext cx="910444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Łącznik zakrzywiony 52">
            <a:extLst>
              <a:ext uri="{FF2B5EF4-FFF2-40B4-BE49-F238E27FC236}">
                <a16:creationId xmlns:a16="http://schemas.microsoft.com/office/drawing/2014/main" id="{5E1DE09A-DFFE-85B5-0C70-9D4F41EAB7C4}"/>
              </a:ext>
            </a:extLst>
          </p:cNvPr>
          <p:cNvCxnSpPr>
            <a:stCxn id="37" idx="1"/>
            <a:endCxn id="37" idx="0"/>
          </p:cNvCxnSpPr>
          <p:nvPr/>
        </p:nvCxnSpPr>
        <p:spPr>
          <a:xfrm rot="10800000" flipH="1">
            <a:off x="3390413" y="3534156"/>
            <a:ext cx="678904" cy="324036"/>
          </a:xfrm>
          <a:prstGeom prst="curvedConnector4">
            <a:avLst>
              <a:gd name="adj1" fmla="val -33672"/>
              <a:gd name="adj2" fmla="val 170548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6" name="Łącznik zakrzywiony 53">
            <a:extLst>
              <a:ext uri="{FF2B5EF4-FFF2-40B4-BE49-F238E27FC236}">
                <a16:creationId xmlns:a16="http://schemas.microsoft.com/office/drawing/2014/main" id="{19BD8E48-7DB4-75A6-8977-F82C5D30DA3B}"/>
              </a:ext>
            </a:extLst>
          </p:cNvPr>
          <p:cNvCxnSpPr>
            <a:stCxn id="38" idx="2"/>
            <a:endCxn id="38" idx="3"/>
          </p:cNvCxnSpPr>
          <p:nvPr/>
        </p:nvCxnSpPr>
        <p:spPr>
          <a:xfrm rot="5400000" flipH="1" flipV="1">
            <a:off x="8448975" y="3696174"/>
            <a:ext cx="324036" cy="648072"/>
          </a:xfrm>
          <a:prstGeom prst="curvedConnector4">
            <a:avLst>
              <a:gd name="adj1" fmla="val -70548"/>
              <a:gd name="adj2" fmla="val 135274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2487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D1359-9577-34EF-1C26-3903C03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Tłumaczenia maszynowe (i </a:t>
            </a:r>
            <a:r>
              <a:rPr lang="pl-PL" dirty="0" err="1"/>
              <a:t>czatboty</a:t>
            </a:r>
            <a:r>
              <a:rPr lang="pl-PL" dirty="0"/>
              <a:t>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55C3F8-B6F0-A43B-DC68-C156AFBB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37</a:t>
            </a:fld>
            <a:endParaRPr lang="pl-PL" dirty="0"/>
          </a:p>
        </p:txBody>
      </p:sp>
      <p:pic>
        <p:nvPicPr>
          <p:cNvPr id="58" name="Obraz 57">
            <a:extLst>
              <a:ext uri="{FF2B5EF4-FFF2-40B4-BE49-F238E27FC236}">
                <a16:creationId xmlns:a16="http://schemas.microsoft.com/office/drawing/2014/main" id="{52F55FC9-6EBB-06C6-22BB-536EDC2D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88" y="1350378"/>
            <a:ext cx="4805724" cy="1050910"/>
          </a:xfrm>
          <a:prstGeom prst="rect">
            <a:avLst/>
          </a:prstGeom>
        </p:spPr>
      </p:pic>
      <p:sp>
        <p:nvSpPr>
          <p:cNvPr id="59" name="Prostokąt zaokrąglony 3">
            <a:extLst>
              <a:ext uri="{FF2B5EF4-FFF2-40B4-BE49-F238E27FC236}">
                <a16:creationId xmlns:a16="http://schemas.microsoft.com/office/drawing/2014/main" id="{2FE04A2F-6F0E-7D1E-DA9B-2A6CD149B472}"/>
              </a:ext>
            </a:extLst>
          </p:cNvPr>
          <p:cNvSpPr/>
          <p:nvPr/>
        </p:nvSpPr>
        <p:spPr>
          <a:xfrm>
            <a:off x="2412522" y="52219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Prostokąt zaokrąglony 4">
            <a:extLst>
              <a:ext uri="{FF2B5EF4-FFF2-40B4-BE49-F238E27FC236}">
                <a16:creationId xmlns:a16="http://schemas.microsoft.com/office/drawing/2014/main" id="{61534140-A49E-54B9-6F8D-C8F2FC613F2B}"/>
              </a:ext>
            </a:extLst>
          </p:cNvPr>
          <p:cNvSpPr/>
          <p:nvPr/>
        </p:nvSpPr>
        <p:spPr>
          <a:xfrm>
            <a:off x="3094926" y="52219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Prostokąt zaokrąglony 5">
            <a:extLst>
              <a:ext uri="{FF2B5EF4-FFF2-40B4-BE49-F238E27FC236}">
                <a16:creationId xmlns:a16="http://schemas.microsoft.com/office/drawing/2014/main" id="{2C41CABC-B468-C022-AC09-48A1890B8EFE}"/>
              </a:ext>
            </a:extLst>
          </p:cNvPr>
          <p:cNvSpPr/>
          <p:nvPr/>
        </p:nvSpPr>
        <p:spPr>
          <a:xfrm>
            <a:off x="3777330" y="52219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Prostokąt zaokrąglony 6">
            <a:extLst>
              <a:ext uri="{FF2B5EF4-FFF2-40B4-BE49-F238E27FC236}">
                <a16:creationId xmlns:a16="http://schemas.microsoft.com/office/drawing/2014/main" id="{A008F4A1-1D7C-80B8-BE60-0B46F313F6E3}"/>
              </a:ext>
            </a:extLst>
          </p:cNvPr>
          <p:cNvSpPr/>
          <p:nvPr/>
        </p:nvSpPr>
        <p:spPr>
          <a:xfrm>
            <a:off x="4459734" y="5223832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76A46629-5569-A7A9-30BE-635D24FF8887}"/>
              </a:ext>
            </a:extLst>
          </p:cNvPr>
          <p:cNvSpPr/>
          <p:nvPr/>
        </p:nvSpPr>
        <p:spPr>
          <a:xfrm rot="5400000">
            <a:off x="2573703" y="6014036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Prostokąt 63">
            <a:extLst>
              <a:ext uri="{FF2B5EF4-FFF2-40B4-BE49-F238E27FC236}">
                <a16:creationId xmlns:a16="http://schemas.microsoft.com/office/drawing/2014/main" id="{94D6125E-D898-019F-1E1A-D4690399261F}"/>
              </a:ext>
            </a:extLst>
          </p:cNvPr>
          <p:cNvSpPr/>
          <p:nvPr/>
        </p:nvSpPr>
        <p:spPr>
          <a:xfrm rot="5400000">
            <a:off x="3256107" y="6014037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F39F71B7-6630-859B-E0F0-C3F754FC95D7}"/>
              </a:ext>
            </a:extLst>
          </p:cNvPr>
          <p:cNvSpPr/>
          <p:nvPr/>
        </p:nvSpPr>
        <p:spPr>
          <a:xfrm rot="5400000">
            <a:off x="3938510" y="6014037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F47D2F7D-9B58-4743-BFC4-4C3F41420E65}"/>
              </a:ext>
            </a:extLst>
          </p:cNvPr>
          <p:cNvSpPr/>
          <p:nvPr/>
        </p:nvSpPr>
        <p:spPr>
          <a:xfrm rot="5400000">
            <a:off x="4620915" y="6014037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pole tekstowe 66">
            <a:extLst>
              <a:ext uri="{FF2B5EF4-FFF2-40B4-BE49-F238E27FC236}">
                <a16:creationId xmlns:a16="http://schemas.microsoft.com/office/drawing/2014/main" id="{4B25F833-9261-9ED2-63CC-64C74AA33DC2}"/>
              </a:ext>
            </a:extLst>
          </p:cNvPr>
          <p:cNvSpPr txBox="1"/>
          <p:nvPr/>
        </p:nvSpPr>
        <p:spPr>
          <a:xfrm>
            <a:off x="2282406" y="624734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pole tekstowe 67">
            <a:extLst>
              <a:ext uri="{FF2B5EF4-FFF2-40B4-BE49-F238E27FC236}">
                <a16:creationId xmlns:a16="http://schemas.microsoft.com/office/drawing/2014/main" id="{C607DA49-0406-3B1C-8532-4CCD3E311B66}"/>
              </a:ext>
            </a:extLst>
          </p:cNvPr>
          <p:cNvSpPr txBox="1"/>
          <p:nvPr/>
        </p:nvSpPr>
        <p:spPr>
          <a:xfrm>
            <a:off x="3142028" y="623006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pole tekstowe 68">
            <a:extLst>
              <a:ext uri="{FF2B5EF4-FFF2-40B4-BE49-F238E27FC236}">
                <a16:creationId xmlns:a16="http://schemas.microsoft.com/office/drawing/2014/main" id="{079D0122-1BD7-D83A-91E9-856AEAB8B2C6}"/>
              </a:ext>
            </a:extLst>
          </p:cNvPr>
          <p:cNvSpPr txBox="1"/>
          <p:nvPr/>
        </p:nvSpPr>
        <p:spPr>
          <a:xfrm>
            <a:off x="3713770" y="6230061"/>
            <a:ext cx="66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loves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pole tekstowe 69">
            <a:extLst>
              <a:ext uri="{FF2B5EF4-FFF2-40B4-BE49-F238E27FC236}">
                <a16:creationId xmlns:a16="http://schemas.microsoft.com/office/drawing/2014/main" id="{D4A0265F-6887-A5CC-3A6B-04414AB11BBF}"/>
              </a:ext>
            </a:extLst>
          </p:cNvPr>
          <p:cNvSpPr txBox="1"/>
          <p:nvPr/>
        </p:nvSpPr>
        <p:spPr>
          <a:xfrm>
            <a:off x="4538329" y="6247348"/>
            <a:ext cx="38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B45FDE89-273B-DC04-CF6B-0FDFBBC8CF42}"/>
              </a:ext>
            </a:extLst>
          </p:cNvPr>
          <p:cNvSpPr txBox="1"/>
          <p:nvPr/>
        </p:nvSpPr>
        <p:spPr>
          <a:xfrm>
            <a:off x="5151663" y="6245638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read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pole tekstowe 71">
            <a:extLst>
              <a:ext uri="{FF2B5EF4-FFF2-40B4-BE49-F238E27FC236}">
                <a16:creationId xmlns:a16="http://schemas.microsoft.com/office/drawing/2014/main" id="{49A01C97-EAC0-08B9-0136-CFCAC677CCF4}"/>
              </a:ext>
            </a:extLst>
          </p:cNvPr>
          <p:cNvSpPr txBox="1"/>
          <p:nvPr/>
        </p:nvSpPr>
        <p:spPr>
          <a:xfrm>
            <a:off x="5770605" y="6267998"/>
            <a:ext cx="7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&lt;EOS&gt;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Prostokąt zaokrąglony 18">
            <a:extLst>
              <a:ext uri="{FF2B5EF4-FFF2-40B4-BE49-F238E27FC236}">
                <a16:creationId xmlns:a16="http://schemas.microsoft.com/office/drawing/2014/main" id="{D7840ED1-73BF-3338-305E-3A138559FD28}"/>
              </a:ext>
            </a:extLst>
          </p:cNvPr>
          <p:cNvSpPr/>
          <p:nvPr/>
        </p:nvSpPr>
        <p:spPr>
          <a:xfrm>
            <a:off x="5142138" y="52318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Prostokąt 73">
            <a:extLst>
              <a:ext uri="{FF2B5EF4-FFF2-40B4-BE49-F238E27FC236}">
                <a16:creationId xmlns:a16="http://schemas.microsoft.com/office/drawing/2014/main" id="{478C6834-6EC9-26B2-4E04-3E675493FFAC}"/>
              </a:ext>
            </a:extLst>
          </p:cNvPr>
          <p:cNvSpPr/>
          <p:nvPr/>
        </p:nvSpPr>
        <p:spPr>
          <a:xfrm rot="5400000">
            <a:off x="5303319" y="6022052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Prostokąt zaokrąglony 20">
            <a:extLst>
              <a:ext uri="{FF2B5EF4-FFF2-40B4-BE49-F238E27FC236}">
                <a16:creationId xmlns:a16="http://schemas.microsoft.com/office/drawing/2014/main" id="{FF37239E-3FA8-2997-0D48-16D384F4108A}"/>
              </a:ext>
            </a:extLst>
          </p:cNvPr>
          <p:cNvSpPr/>
          <p:nvPr/>
        </p:nvSpPr>
        <p:spPr>
          <a:xfrm>
            <a:off x="5827749" y="5231847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Prostokąt 75">
            <a:extLst>
              <a:ext uri="{FF2B5EF4-FFF2-40B4-BE49-F238E27FC236}">
                <a16:creationId xmlns:a16="http://schemas.microsoft.com/office/drawing/2014/main" id="{9407B6B6-24D1-18FD-7C89-885B6A247D12}"/>
              </a:ext>
            </a:extLst>
          </p:cNvPr>
          <p:cNvSpPr/>
          <p:nvPr/>
        </p:nvSpPr>
        <p:spPr>
          <a:xfrm rot="5400000">
            <a:off x="5988930" y="6022052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7" name="Łącznik prosty ze strzałką 76">
            <a:extLst>
              <a:ext uri="{FF2B5EF4-FFF2-40B4-BE49-F238E27FC236}">
                <a16:creationId xmlns:a16="http://schemas.microsoft.com/office/drawing/2014/main" id="{0A4BF2BD-838B-188C-8F08-2C61BA3940E1}"/>
              </a:ext>
            </a:extLst>
          </p:cNvPr>
          <p:cNvCxnSpPr>
            <a:stCxn id="63" idx="1"/>
            <a:endCxn id="59" idx="2"/>
          </p:cNvCxnSpPr>
          <p:nvPr/>
        </p:nvCxnSpPr>
        <p:spPr>
          <a:xfrm flipV="1">
            <a:off x="2681716" y="5760589"/>
            <a:ext cx="0" cy="25344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8" name="Łącznik prosty ze strzałką 77">
            <a:extLst>
              <a:ext uri="{FF2B5EF4-FFF2-40B4-BE49-F238E27FC236}">
                <a16:creationId xmlns:a16="http://schemas.microsoft.com/office/drawing/2014/main" id="{8FC95E98-525C-CC80-FB9F-A0EA0A5D55C9}"/>
              </a:ext>
            </a:extLst>
          </p:cNvPr>
          <p:cNvCxnSpPr>
            <a:stCxn id="64" idx="1"/>
            <a:endCxn id="60" idx="2"/>
          </p:cNvCxnSpPr>
          <p:nvPr/>
        </p:nvCxnSpPr>
        <p:spPr>
          <a:xfrm flipV="1">
            <a:off x="3364120" y="5760589"/>
            <a:ext cx="0" cy="25344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9" name="Łącznik prosty ze strzałką 78">
            <a:extLst>
              <a:ext uri="{FF2B5EF4-FFF2-40B4-BE49-F238E27FC236}">
                <a16:creationId xmlns:a16="http://schemas.microsoft.com/office/drawing/2014/main" id="{B93AB993-2469-53E3-616E-88BCD52C4480}"/>
              </a:ext>
            </a:extLst>
          </p:cNvPr>
          <p:cNvCxnSpPr>
            <a:stCxn id="65" idx="1"/>
            <a:endCxn id="61" idx="2"/>
          </p:cNvCxnSpPr>
          <p:nvPr/>
        </p:nvCxnSpPr>
        <p:spPr>
          <a:xfrm flipV="1">
            <a:off x="4046523" y="5760589"/>
            <a:ext cx="1" cy="25344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0" name="Łącznik prosty ze strzałką 79">
            <a:extLst>
              <a:ext uri="{FF2B5EF4-FFF2-40B4-BE49-F238E27FC236}">
                <a16:creationId xmlns:a16="http://schemas.microsoft.com/office/drawing/2014/main" id="{A3E0B2CD-9CCA-E223-D78C-F1E9AEBC0FF9}"/>
              </a:ext>
            </a:extLst>
          </p:cNvPr>
          <p:cNvCxnSpPr>
            <a:stCxn id="66" idx="1"/>
            <a:endCxn id="62" idx="2"/>
          </p:cNvCxnSpPr>
          <p:nvPr/>
        </p:nvCxnSpPr>
        <p:spPr>
          <a:xfrm flipV="1">
            <a:off x="4728928" y="5762474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1" name="Łącznik prosty ze strzałką 80">
            <a:extLst>
              <a:ext uri="{FF2B5EF4-FFF2-40B4-BE49-F238E27FC236}">
                <a16:creationId xmlns:a16="http://schemas.microsoft.com/office/drawing/2014/main" id="{80417B87-CFE1-1E1E-ADE6-EF6670A89F11}"/>
              </a:ext>
            </a:extLst>
          </p:cNvPr>
          <p:cNvCxnSpPr>
            <a:stCxn id="74" idx="1"/>
            <a:endCxn id="73" idx="2"/>
          </p:cNvCxnSpPr>
          <p:nvPr/>
        </p:nvCxnSpPr>
        <p:spPr>
          <a:xfrm flipV="1">
            <a:off x="5411332" y="5770489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2" name="Łącznik prosty ze strzałką 81">
            <a:extLst>
              <a:ext uri="{FF2B5EF4-FFF2-40B4-BE49-F238E27FC236}">
                <a16:creationId xmlns:a16="http://schemas.microsoft.com/office/drawing/2014/main" id="{D68D9E8B-4F9A-B87B-2F69-263577BC65C4}"/>
              </a:ext>
            </a:extLst>
          </p:cNvPr>
          <p:cNvCxnSpPr>
            <a:stCxn id="76" idx="1"/>
            <a:endCxn id="75" idx="2"/>
          </p:cNvCxnSpPr>
          <p:nvPr/>
        </p:nvCxnSpPr>
        <p:spPr>
          <a:xfrm flipV="1">
            <a:off x="6096943" y="5770489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3" name="Łącznik zakrzywiony 41">
            <a:extLst>
              <a:ext uri="{FF2B5EF4-FFF2-40B4-BE49-F238E27FC236}">
                <a16:creationId xmlns:a16="http://schemas.microsoft.com/office/drawing/2014/main" id="{9B689361-5AF3-D9D3-81B6-BA7EEF3460B8}"/>
              </a:ext>
            </a:extLst>
          </p:cNvPr>
          <p:cNvCxnSpPr>
            <a:stCxn id="59" idx="0"/>
            <a:endCxn id="60" idx="0"/>
          </p:cNvCxnSpPr>
          <p:nvPr/>
        </p:nvCxnSpPr>
        <p:spPr>
          <a:xfrm rot="5400000" flipH="1" flipV="1">
            <a:off x="3022918" y="4880745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4" name="Łącznik zakrzywiony 42">
            <a:extLst>
              <a:ext uri="{FF2B5EF4-FFF2-40B4-BE49-F238E27FC236}">
                <a16:creationId xmlns:a16="http://schemas.microsoft.com/office/drawing/2014/main" id="{1E1B0C49-0D84-34A3-5C79-0AB928B42970}"/>
              </a:ext>
            </a:extLst>
          </p:cNvPr>
          <p:cNvCxnSpPr/>
          <p:nvPr/>
        </p:nvCxnSpPr>
        <p:spPr>
          <a:xfrm rot="5400000" flipH="1" flipV="1">
            <a:off x="3675708" y="487122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5" name="Łącznik zakrzywiony 43">
            <a:extLst>
              <a:ext uri="{FF2B5EF4-FFF2-40B4-BE49-F238E27FC236}">
                <a16:creationId xmlns:a16="http://schemas.microsoft.com/office/drawing/2014/main" id="{F0A2C39A-F394-131D-C0DE-3AA59485F836}"/>
              </a:ext>
            </a:extLst>
          </p:cNvPr>
          <p:cNvCxnSpPr/>
          <p:nvPr/>
        </p:nvCxnSpPr>
        <p:spPr>
          <a:xfrm rot="5400000" flipH="1" flipV="1">
            <a:off x="4382979" y="487122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6" name="Łącznik zakrzywiony 44">
            <a:extLst>
              <a:ext uri="{FF2B5EF4-FFF2-40B4-BE49-F238E27FC236}">
                <a16:creationId xmlns:a16="http://schemas.microsoft.com/office/drawing/2014/main" id="{6B5F014D-0614-7708-D4E7-5398175BBCBB}"/>
              </a:ext>
            </a:extLst>
          </p:cNvPr>
          <p:cNvCxnSpPr/>
          <p:nvPr/>
        </p:nvCxnSpPr>
        <p:spPr>
          <a:xfrm rot="5400000" flipH="1" flipV="1">
            <a:off x="5108938" y="485852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7" name="Łącznik zakrzywiony 46">
            <a:extLst>
              <a:ext uri="{FF2B5EF4-FFF2-40B4-BE49-F238E27FC236}">
                <a16:creationId xmlns:a16="http://schemas.microsoft.com/office/drawing/2014/main" id="{A42BB89D-3A2A-3F32-A9E5-815D0B7A2EDA}"/>
              </a:ext>
            </a:extLst>
          </p:cNvPr>
          <p:cNvCxnSpPr/>
          <p:nvPr/>
        </p:nvCxnSpPr>
        <p:spPr>
          <a:xfrm rot="5400000" flipH="1" flipV="1">
            <a:off x="5854196" y="4852170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8" name="Łącznik zakrzywiony 47">
            <a:extLst>
              <a:ext uri="{FF2B5EF4-FFF2-40B4-BE49-F238E27FC236}">
                <a16:creationId xmlns:a16="http://schemas.microsoft.com/office/drawing/2014/main" id="{DC844C6E-73DA-1148-CC49-AA4BBD097393}"/>
              </a:ext>
            </a:extLst>
          </p:cNvPr>
          <p:cNvCxnSpPr>
            <a:stCxn id="75" idx="3"/>
            <a:endCxn id="89" idx="2"/>
          </p:cNvCxnSpPr>
          <p:nvPr/>
        </p:nvCxnSpPr>
        <p:spPr>
          <a:xfrm flipV="1">
            <a:off x="6366137" y="4517205"/>
            <a:ext cx="263162" cy="983963"/>
          </a:xfrm>
          <a:prstGeom prst="curved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9" name="Prostokąt 88">
            <a:extLst>
              <a:ext uri="{FF2B5EF4-FFF2-40B4-BE49-F238E27FC236}">
                <a16:creationId xmlns:a16="http://schemas.microsoft.com/office/drawing/2014/main" id="{1921C9EB-1602-7E9F-CDA2-73D2DFC81C35}"/>
              </a:ext>
            </a:extLst>
          </p:cNvPr>
          <p:cNvSpPr/>
          <p:nvPr/>
        </p:nvSpPr>
        <p:spPr>
          <a:xfrm>
            <a:off x="6017231" y="3869133"/>
            <a:ext cx="1224136" cy="648072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kontekst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Prostokąt zaokrąglony 60">
            <a:extLst>
              <a:ext uri="{FF2B5EF4-FFF2-40B4-BE49-F238E27FC236}">
                <a16:creationId xmlns:a16="http://schemas.microsoft.com/office/drawing/2014/main" id="{DF429C9C-34F4-C487-76B7-EDC675CBADB6}"/>
              </a:ext>
            </a:extLst>
          </p:cNvPr>
          <p:cNvSpPr/>
          <p:nvPr/>
        </p:nvSpPr>
        <p:spPr>
          <a:xfrm>
            <a:off x="7068871" y="2827119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Prostokąt zaokrąglony 61">
            <a:extLst>
              <a:ext uri="{FF2B5EF4-FFF2-40B4-BE49-F238E27FC236}">
                <a16:creationId xmlns:a16="http://schemas.microsoft.com/office/drawing/2014/main" id="{64740E1C-0BA6-AB12-39B8-2EEA9393EC41}"/>
              </a:ext>
            </a:extLst>
          </p:cNvPr>
          <p:cNvSpPr/>
          <p:nvPr/>
        </p:nvSpPr>
        <p:spPr>
          <a:xfrm>
            <a:off x="7751275" y="2827119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Prostokąt zaokrąglony 62">
            <a:extLst>
              <a:ext uri="{FF2B5EF4-FFF2-40B4-BE49-F238E27FC236}">
                <a16:creationId xmlns:a16="http://schemas.microsoft.com/office/drawing/2014/main" id="{547366E3-5121-395D-85BA-208BE6A78DC4}"/>
              </a:ext>
            </a:extLst>
          </p:cNvPr>
          <p:cNvSpPr/>
          <p:nvPr/>
        </p:nvSpPr>
        <p:spPr>
          <a:xfrm>
            <a:off x="8433679" y="2827119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Prostokąt zaokrąglony 63">
            <a:extLst>
              <a:ext uri="{FF2B5EF4-FFF2-40B4-BE49-F238E27FC236}">
                <a16:creationId xmlns:a16="http://schemas.microsoft.com/office/drawing/2014/main" id="{3D0DCB68-CA30-1650-88A6-FAD1D0F4F4EF}"/>
              </a:ext>
            </a:extLst>
          </p:cNvPr>
          <p:cNvSpPr/>
          <p:nvPr/>
        </p:nvSpPr>
        <p:spPr>
          <a:xfrm>
            <a:off x="9116083" y="2829004"/>
            <a:ext cx="538388" cy="538642"/>
          </a:xfrm>
          <a:prstGeom prst="roundRect">
            <a:avLst/>
          </a:prstGeom>
          <a:noFill/>
          <a:ln w="28575" cap="flat" cmpd="sng" algn="ctr">
            <a:solidFill>
              <a:srgbClr val="9BBB5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4" name="Łącznik zakrzywiony 65">
            <a:extLst>
              <a:ext uri="{FF2B5EF4-FFF2-40B4-BE49-F238E27FC236}">
                <a16:creationId xmlns:a16="http://schemas.microsoft.com/office/drawing/2014/main" id="{C6F86CF3-FAB3-566A-AE43-8D58282E0D3D}"/>
              </a:ext>
            </a:extLst>
          </p:cNvPr>
          <p:cNvCxnSpPr>
            <a:stCxn id="89" idx="0"/>
            <a:endCxn id="90" idx="1"/>
          </p:cNvCxnSpPr>
          <p:nvPr/>
        </p:nvCxnSpPr>
        <p:spPr>
          <a:xfrm rot="5400000" flipH="1" flipV="1">
            <a:off x="6462739" y="3263001"/>
            <a:ext cx="772693" cy="439572"/>
          </a:xfrm>
          <a:prstGeom prst="curved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95" name="Prostokąt 94">
            <a:extLst>
              <a:ext uri="{FF2B5EF4-FFF2-40B4-BE49-F238E27FC236}">
                <a16:creationId xmlns:a16="http://schemas.microsoft.com/office/drawing/2014/main" id="{172322F3-6FC6-A8BC-E65A-32D17E32EF46}"/>
              </a:ext>
            </a:extLst>
          </p:cNvPr>
          <p:cNvSpPr/>
          <p:nvPr/>
        </p:nvSpPr>
        <p:spPr>
          <a:xfrm rot="5400000">
            <a:off x="7241367" y="2344835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Prostokąt 95">
            <a:extLst>
              <a:ext uri="{FF2B5EF4-FFF2-40B4-BE49-F238E27FC236}">
                <a16:creationId xmlns:a16="http://schemas.microsoft.com/office/drawing/2014/main" id="{2DE2FA4B-053D-69B2-A347-67AB89091B54}"/>
              </a:ext>
            </a:extLst>
          </p:cNvPr>
          <p:cNvSpPr/>
          <p:nvPr/>
        </p:nvSpPr>
        <p:spPr>
          <a:xfrm rot="5400000">
            <a:off x="7923771" y="2328588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Prostokąt 96">
            <a:extLst>
              <a:ext uri="{FF2B5EF4-FFF2-40B4-BE49-F238E27FC236}">
                <a16:creationId xmlns:a16="http://schemas.microsoft.com/office/drawing/2014/main" id="{86240358-3BAB-6A7D-8A6E-4CA4784B0A95}"/>
              </a:ext>
            </a:extLst>
          </p:cNvPr>
          <p:cNvSpPr/>
          <p:nvPr/>
        </p:nvSpPr>
        <p:spPr>
          <a:xfrm rot="5400000">
            <a:off x="8579668" y="2328588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Prostokąt 97">
            <a:extLst>
              <a:ext uri="{FF2B5EF4-FFF2-40B4-BE49-F238E27FC236}">
                <a16:creationId xmlns:a16="http://schemas.microsoft.com/office/drawing/2014/main" id="{6A3B8891-5350-782D-8D25-C7B80660B9DC}"/>
              </a:ext>
            </a:extLst>
          </p:cNvPr>
          <p:cNvSpPr/>
          <p:nvPr/>
        </p:nvSpPr>
        <p:spPr>
          <a:xfrm rot="5400000">
            <a:off x="9271648" y="2346344"/>
            <a:ext cx="216025" cy="216024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pole tekstowe 98">
            <a:extLst>
              <a:ext uri="{FF2B5EF4-FFF2-40B4-BE49-F238E27FC236}">
                <a16:creationId xmlns:a16="http://schemas.microsoft.com/office/drawing/2014/main" id="{6B10CAAB-64B1-6B5A-B0F2-7C14E49E5D55}"/>
              </a:ext>
            </a:extLst>
          </p:cNvPr>
          <p:cNvSpPr txBox="1"/>
          <p:nvPr/>
        </p:nvSpPr>
        <p:spPr>
          <a:xfrm>
            <a:off x="6926303" y="1715357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&lt;BOS&gt;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0" name="pole tekstowe 99">
            <a:extLst>
              <a:ext uri="{FF2B5EF4-FFF2-40B4-BE49-F238E27FC236}">
                <a16:creationId xmlns:a16="http://schemas.microsoft.com/office/drawing/2014/main" id="{60475B5A-C6A7-E3C4-F2A2-B559E2B4BEE8}"/>
              </a:ext>
            </a:extLst>
          </p:cNvPr>
          <p:cNvSpPr txBox="1"/>
          <p:nvPr/>
        </p:nvSpPr>
        <p:spPr>
          <a:xfrm>
            <a:off x="7518568" y="192526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uwielbia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1" name="pole tekstowe 100">
            <a:extLst>
              <a:ext uri="{FF2B5EF4-FFF2-40B4-BE49-F238E27FC236}">
                <a16:creationId xmlns:a16="http://schemas.microsoft.com/office/drawing/2014/main" id="{EAE72504-E2D3-A3BA-526A-78E86EAEFDCB}"/>
              </a:ext>
            </a:extLst>
          </p:cNvPr>
          <p:cNvSpPr txBox="1"/>
          <p:nvPr/>
        </p:nvSpPr>
        <p:spPr>
          <a:xfrm>
            <a:off x="8273523" y="1676748"/>
            <a:ext cx="75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czytać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2" name="pole tekstowe 101">
            <a:extLst>
              <a:ext uri="{FF2B5EF4-FFF2-40B4-BE49-F238E27FC236}">
                <a16:creationId xmlns:a16="http://schemas.microsoft.com/office/drawing/2014/main" id="{77E87684-069C-9C00-097C-142369E896A5}"/>
              </a:ext>
            </a:extLst>
          </p:cNvPr>
          <p:cNvSpPr txBox="1"/>
          <p:nvPr/>
        </p:nvSpPr>
        <p:spPr>
          <a:xfrm>
            <a:off x="8988560" y="1925268"/>
            <a:ext cx="7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&lt;EOS&gt;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03" name="Łącznik prosty ze strzałką 102">
            <a:extLst>
              <a:ext uri="{FF2B5EF4-FFF2-40B4-BE49-F238E27FC236}">
                <a16:creationId xmlns:a16="http://schemas.microsoft.com/office/drawing/2014/main" id="{72EEE971-FE3D-D88F-18B4-83D8D30600E2}"/>
              </a:ext>
            </a:extLst>
          </p:cNvPr>
          <p:cNvCxnSpPr/>
          <p:nvPr/>
        </p:nvCxnSpPr>
        <p:spPr>
          <a:xfrm flipV="1">
            <a:off x="7359235" y="2575556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4" name="Łącznik prosty ze strzałką 103">
            <a:extLst>
              <a:ext uri="{FF2B5EF4-FFF2-40B4-BE49-F238E27FC236}">
                <a16:creationId xmlns:a16="http://schemas.microsoft.com/office/drawing/2014/main" id="{6A4A7416-B1BB-D07C-A2B0-631A8CD5C86F}"/>
              </a:ext>
            </a:extLst>
          </p:cNvPr>
          <p:cNvCxnSpPr/>
          <p:nvPr/>
        </p:nvCxnSpPr>
        <p:spPr>
          <a:xfrm flipV="1">
            <a:off x="8020468" y="2575555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5" name="Łącznik prosty ze strzałką 104">
            <a:extLst>
              <a:ext uri="{FF2B5EF4-FFF2-40B4-BE49-F238E27FC236}">
                <a16:creationId xmlns:a16="http://schemas.microsoft.com/office/drawing/2014/main" id="{B02C6D2F-C8D9-61FD-0DD5-02FDDFD483C9}"/>
              </a:ext>
            </a:extLst>
          </p:cNvPr>
          <p:cNvCxnSpPr/>
          <p:nvPr/>
        </p:nvCxnSpPr>
        <p:spPr>
          <a:xfrm flipV="1">
            <a:off x="8702873" y="2575555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6" name="Łącznik prosty ze strzałką 105">
            <a:extLst>
              <a:ext uri="{FF2B5EF4-FFF2-40B4-BE49-F238E27FC236}">
                <a16:creationId xmlns:a16="http://schemas.microsoft.com/office/drawing/2014/main" id="{3A7B6D6F-2A21-7F88-B9AD-493162CAF24A}"/>
              </a:ext>
            </a:extLst>
          </p:cNvPr>
          <p:cNvCxnSpPr/>
          <p:nvPr/>
        </p:nvCxnSpPr>
        <p:spPr>
          <a:xfrm flipV="1">
            <a:off x="9379661" y="2575555"/>
            <a:ext cx="0" cy="25156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7" name="Łącznik zakrzywiony 51">
            <a:extLst>
              <a:ext uri="{FF2B5EF4-FFF2-40B4-BE49-F238E27FC236}">
                <a16:creationId xmlns:a16="http://schemas.microsoft.com/office/drawing/2014/main" id="{B2F6D38C-CC84-343E-F8B8-1CE7EC38E34B}"/>
              </a:ext>
            </a:extLst>
          </p:cNvPr>
          <p:cNvCxnSpPr>
            <a:stCxn id="90" idx="2"/>
            <a:endCxn id="91" idx="2"/>
          </p:cNvCxnSpPr>
          <p:nvPr/>
        </p:nvCxnSpPr>
        <p:spPr>
          <a:xfrm rot="16200000" flipH="1">
            <a:off x="7679267" y="3024559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8" name="Łącznik zakrzywiony 56">
            <a:extLst>
              <a:ext uri="{FF2B5EF4-FFF2-40B4-BE49-F238E27FC236}">
                <a16:creationId xmlns:a16="http://schemas.microsoft.com/office/drawing/2014/main" id="{E4D71626-792D-5AAE-782B-8AE471A78834}"/>
              </a:ext>
            </a:extLst>
          </p:cNvPr>
          <p:cNvCxnSpPr/>
          <p:nvPr/>
        </p:nvCxnSpPr>
        <p:spPr>
          <a:xfrm rot="16200000" flipH="1">
            <a:off x="8371984" y="3030909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9" name="Łącznik zakrzywiony 57">
            <a:extLst>
              <a:ext uri="{FF2B5EF4-FFF2-40B4-BE49-F238E27FC236}">
                <a16:creationId xmlns:a16="http://schemas.microsoft.com/office/drawing/2014/main" id="{BB77BE32-1201-8249-C144-DEE1455A0B65}"/>
              </a:ext>
            </a:extLst>
          </p:cNvPr>
          <p:cNvCxnSpPr/>
          <p:nvPr/>
        </p:nvCxnSpPr>
        <p:spPr>
          <a:xfrm rot="16200000" flipH="1">
            <a:off x="9054388" y="3030909"/>
            <a:ext cx="12700" cy="682404"/>
          </a:xfrm>
          <a:prstGeom prst="curvedConnector3">
            <a:avLst>
              <a:gd name="adj1" fmla="val 180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614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D1359-9577-34EF-1C26-3903C0356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Czatboty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FD3102-5C96-A44C-FD05-7AF92582C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Uwaga! </a:t>
            </a:r>
          </a:p>
          <a:p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https://www.theverge.com/2016/3/24/11297050/tay-microsoft-chatbot-racist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E55C3F8-B6F0-A43B-DC68-C156AFBB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38</a:t>
            </a:fld>
            <a:endParaRPr lang="pl-PL" dirty="0"/>
          </a:p>
        </p:txBody>
      </p:sp>
      <p:pic>
        <p:nvPicPr>
          <p:cNvPr id="5" name="Picture 2" descr="https://cdn.vox-cdn.com/thumbor/2DeadAHIDntdAXPA3PmhSS4truo=/0x0:628x308/1200x0/filters:focal(0x0:628x308):no_upscale()/cdn.vox-cdn.com/uploads/chorus_asset/file/6238309/Screen_Shot_2016-03-24_at_10.46.22_AM.0.png">
            <a:extLst>
              <a:ext uri="{FF2B5EF4-FFF2-40B4-BE49-F238E27FC236}">
                <a16:creationId xmlns:a16="http://schemas.microsoft.com/office/drawing/2014/main" id="{BA097299-72ED-33CB-95AE-32BDC8F4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213" y="2599184"/>
            <a:ext cx="528557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17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2884642"/>
            <a:ext cx="8641976" cy="1031757"/>
          </a:xfrm>
        </p:spPr>
        <p:txBody>
          <a:bodyPr>
            <a:normAutofit/>
          </a:bodyPr>
          <a:lstStyle/>
          <a:p>
            <a:pPr algn="ctr"/>
            <a:r>
              <a:rPr lang="pl-PL" sz="5400" dirty="0">
                <a:solidFill>
                  <a:schemeClr val="accent6"/>
                </a:solidFill>
              </a:rPr>
              <a:t>Dziękujemy za uwagę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37203B0-7B03-4943-83E9-E73962D6A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2100" y="5495925"/>
            <a:ext cx="3409576" cy="118924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tel.: 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+48 22 570 14 00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faks: 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+48 22 825 33 19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2"/>
                </a:solidFill>
                <a:latin typeface="+mj-lt"/>
              </a:rPr>
              <a:t>e-mail: </a:t>
            </a:r>
            <a:r>
              <a:rPr lang="pl-PL" sz="1600" dirty="0">
                <a:solidFill>
                  <a:schemeClr val="accent6"/>
                </a:solidFill>
                <a:latin typeface="+mj-lt"/>
              </a:rPr>
              <a:t>opi@opi.org.pl</a:t>
            </a:r>
            <a:endParaRPr lang="pl-PL" sz="1600" b="1" dirty="0">
              <a:solidFill>
                <a:schemeClr val="accent6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pl-PL" sz="16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www.opi.org.pl</a:t>
            </a:r>
            <a:endParaRPr lang="pl-PL" sz="1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1BBBDD88-5A27-E24B-8C06-776E810ED55F}"/>
              </a:ext>
            </a:extLst>
          </p:cNvPr>
          <p:cNvSpPr txBox="1">
            <a:spLocks/>
          </p:cNvSpPr>
          <p:nvPr/>
        </p:nvSpPr>
        <p:spPr>
          <a:xfrm>
            <a:off x="3267075" y="5495925"/>
            <a:ext cx="3827455" cy="1020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rgbClr val="04DAF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Ośrodek Przetwarzania Informacji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Państwowy Instytut Badawczy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al. Niepodległości 188 B</a:t>
            </a:r>
          </a:p>
          <a:p>
            <a:pPr>
              <a:spcBef>
                <a:spcPts val="0"/>
              </a:spcBef>
            </a:pPr>
            <a:r>
              <a:rPr lang="pl-PL" sz="1600" dirty="0">
                <a:solidFill>
                  <a:schemeClr val="accent6"/>
                </a:solidFill>
                <a:latin typeface="+mj-lt"/>
              </a:rPr>
              <a:t>00-608 Warszawa</a:t>
            </a:r>
          </a:p>
        </p:txBody>
      </p:sp>
    </p:spTree>
    <p:extLst>
      <p:ext uri="{BB962C8B-B14F-4D97-AF65-F5344CB8AC3E}">
        <p14:creationId xmlns:p14="http://schemas.microsoft.com/office/powerpoint/2010/main" val="202480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NLP?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634646" y="1382275"/>
            <a:ext cx="10466393" cy="4351338"/>
          </a:xfrm>
        </p:spPr>
        <p:txBody>
          <a:bodyPr/>
          <a:lstStyle/>
          <a:p>
            <a:r>
              <a:rPr lang="pl-PL" b="1" i="1" dirty="0"/>
              <a:t>NLP</a:t>
            </a:r>
            <a:r>
              <a:rPr lang="pl-PL" dirty="0"/>
              <a:t> – </a:t>
            </a:r>
            <a:r>
              <a:rPr lang="pl-PL" i="1" dirty="0"/>
              <a:t>Natural Language Processing</a:t>
            </a:r>
            <a:r>
              <a:rPr lang="pl-PL" dirty="0"/>
              <a:t> - Właściwie wszystko, co jest związane z przetwarzaniem informacji zapisanej w języku naturalnym,</a:t>
            </a:r>
          </a:p>
          <a:p>
            <a:r>
              <a:rPr lang="pl-PL" b="1" i="1" dirty="0"/>
              <a:t>NLU</a:t>
            </a:r>
            <a:r>
              <a:rPr lang="pl-PL" dirty="0"/>
              <a:t> – </a:t>
            </a:r>
            <a:r>
              <a:rPr lang="pl-PL" i="1" dirty="0"/>
              <a:t>Natural Language </a:t>
            </a:r>
            <a:r>
              <a:rPr lang="pl-PL" i="1" dirty="0" err="1"/>
              <a:t>Understanding</a:t>
            </a:r>
            <a:r>
              <a:rPr lang="pl-PL" i="1" dirty="0"/>
              <a:t> </a:t>
            </a:r>
            <a:r>
              <a:rPr lang="pl-PL" dirty="0"/>
              <a:t>- Semantyka i logika, Rozumienie nie zawsze okazuje się niezbędne (Chiński Pokój),</a:t>
            </a:r>
          </a:p>
          <a:p>
            <a:r>
              <a:rPr lang="pl-PL" b="1" i="1" dirty="0"/>
              <a:t>NLG</a:t>
            </a:r>
            <a:r>
              <a:rPr lang="pl-PL" dirty="0"/>
              <a:t> – </a:t>
            </a:r>
            <a:r>
              <a:rPr lang="pl-PL" i="1" dirty="0"/>
              <a:t>Natural Language </a:t>
            </a:r>
            <a:r>
              <a:rPr lang="pl-PL" i="1" dirty="0" err="1"/>
              <a:t>Generation</a:t>
            </a:r>
            <a:r>
              <a:rPr lang="pl-PL" i="1" dirty="0"/>
              <a:t> </a:t>
            </a:r>
            <a:r>
              <a:rPr lang="pl-PL" dirty="0"/>
              <a:t>- Generowanie tekstu (w języku naturalnym),</a:t>
            </a:r>
          </a:p>
          <a:p>
            <a:endParaRPr lang="pl-PL" dirty="0"/>
          </a:p>
        </p:txBody>
      </p:sp>
      <p:pic>
        <p:nvPicPr>
          <p:cNvPr id="1026" name="Picture 2" descr="What is the Chinese Room Argument in AI?_DataTau - MdEditor">
            <a:extLst>
              <a:ext uri="{FF2B5EF4-FFF2-40B4-BE49-F238E27FC236}">
                <a16:creationId xmlns:a16="http://schemas.microsoft.com/office/drawing/2014/main" id="{F21961A3-3239-250E-6554-13CCCC5A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805" y="3905305"/>
            <a:ext cx="4520389" cy="228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0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5</a:t>
            </a:fld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619A8FF-1BDA-27A8-04D3-9F31EA81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8" y="1143122"/>
            <a:ext cx="4786263" cy="288839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F809631-D707-5D20-F4FB-FD8E42CC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07" y="3404386"/>
            <a:ext cx="3492711" cy="265956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B736D90-2C3B-5AFC-23BC-2A6B4F3B2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61" y="1725649"/>
            <a:ext cx="6047553" cy="3713356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EEAB896-1006-8FAB-E3F3-FB29323C4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633" y="3429000"/>
            <a:ext cx="1633469" cy="27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8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</a:t>
            </a:r>
            <a:r>
              <a:rPr lang="pl-PL" dirty="0" err="1"/>
              <a:t>tokenizacja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46" y="1382275"/>
            <a:ext cx="8202695" cy="4351338"/>
          </a:xfrm>
        </p:spPr>
        <p:txBody>
          <a:bodyPr/>
          <a:lstStyle/>
          <a:p>
            <a:r>
              <a:rPr lang="pl-PL" dirty="0"/>
              <a:t>Na początku były znaki… </a:t>
            </a:r>
          </a:p>
          <a:p>
            <a:r>
              <a:rPr lang="pl-PL" dirty="0"/>
              <a:t>Ciągi liter/cyfr z punktu widzenia komputera wszystkie równorzędne,</a:t>
            </a:r>
          </a:p>
          <a:p>
            <a:r>
              <a:rPr lang="pl-PL" dirty="0"/>
              <a:t>Dzielenie tekstu na mniejsze fragmenty, które zawierają w sobie spójną informację.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2050" name="Picture 2" descr="Znaki (2002) - Filmweb">
            <a:extLst>
              <a:ext uri="{FF2B5EF4-FFF2-40B4-BE49-F238E27FC236}">
                <a16:creationId xmlns:a16="http://schemas.microsoft.com/office/drawing/2014/main" id="{F46D23BE-0A61-D14B-1D52-FF5059F1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610" y="1838813"/>
            <a:ext cx="2501010" cy="34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23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</a:t>
            </a:r>
            <a:r>
              <a:rPr lang="pl-PL" dirty="0" err="1"/>
              <a:t>stemming</a:t>
            </a:r>
            <a:r>
              <a:rPr lang="pl-PL" dirty="0"/>
              <a:t>/</a:t>
            </a:r>
            <a:r>
              <a:rPr lang="pl-PL" dirty="0" err="1"/>
              <a:t>lematyzacja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Leksem/Lemma - oznaczenie wszystkich form fleksyjnych danego słowa/podstawowa forma leksemu.</a:t>
            </a:r>
          </a:p>
          <a:p>
            <a:r>
              <a:rPr lang="pl-PL" dirty="0" err="1"/>
              <a:t>Stemming</a:t>
            </a:r>
            <a:r>
              <a:rPr lang="pl-PL" dirty="0"/>
              <a:t> – automatyczne odnajdywanie rdzeni wyrazów. Większość </a:t>
            </a:r>
            <a:r>
              <a:rPr lang="pl-PL" dirty="0" err="1"/>
              <a:t>stemmerów</a:t>
            </a:r>
            <a:r>
              <a:rPr lang="pl-PL" dirty="0"/>
              <a:t> nie zapewnia tego, iż tworzone przez nie ciągi liter to rzeczywiście rdzenie – nie jest to jednak istotne, tak długo jak dla wszystkich wyrazów należących do danego leksemu otrzymujemy taki sam rdzeń.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45219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</a:t>
            </a:r>
            <a:r>
              <a:rPr lang="pl-PL" dirty="0" err="1"/>
              <a:t>PoS</a:t>
            </a:r>
            <a:r>
              <a:rPr lang="pl-PL" dirty="0"/>
              <a:t> </a:t>
            </a:r>
            <a:r>
              <a:rPr lang="pl-PL" dirty="0" err="1"/>
              <a:t>tagging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Lingwistyka grupuje słowa w zbiory, według ich podobnego zachowania w zdaniach (składni) i podobieństwa cech morfologicznych</a:t>
            </a:r>
          </a:p>
          <a:p>
            <a:r>
              <a:rPr lang="pl-PL" dirty="0"/>
              <a:t>Nazwy – części mowy (part of speech – </a:t>
            </a:r>
            <a:r>
              <a:rPr lang="pl-PL" dirty="0" err="1"/>
              <a:t>PoS</a:t>
            </a:r>
            <a:r>
              <a:rPr lang="pl-PL" dirty="0"/>
              <a:t>), kategorie syntaktyczne, kategorie gramatyczno-leksykalne itp.</a:t>
            </a:r>
          </a:p>
          <a:p>
            <a:pPr lvl="1"/>
            <a:r>
              <a:rPr lang="pl-PL" dirty="0"/>
              <a:t>rzeczownik – opis rzeczy (przedmiotów, pojęć itp.)</a:t>
            </a:r>
          </a:p>
          <a:p>
            <a:pPr lvl="1"/>
            <a:r>
              <a:rPr lang="pl-PL" dirty="0"/>
              <a:t>czasownik – opis działania, akcji</a:t>
            </a:r>
          </a:p>
          <a:p>
            <a:pPr lvl="1"/>
            <a:r>
              <a:rPr lang="pl-PL" dirty="0"/>
              <a:t>przymiotnik – opis cech rzeczowników</a:t>
            </a:r>
          </a:p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949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8B30-0761-3148-AA9C-B1BC5E31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Składnik: Stop-</a:t>
            </a:r>
            <a:r>
              <a:rPr lang="pl-PL" dirty="0" err="1"/>
              <a:t>words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801A-560F-B243-9E0C-50CB7912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Czy są słowa, które nie dają (prawie) żadnych informacji?</a:t>
            </a:r>
          </a:p>
          <a:p>
            <a:pPr lvl="1"/>
            <a:r>
              <a:rPr lang="pl-PL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https://pl.wiktionary.org/wiki/Indeks:Polski_-_Najpopularniejsze_słowa_1-1000_wersja_Jerzego_Kazojcia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E5DD0-73A1-7248-BE9D-E28144BC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B420E2-FDAE-46A2-A7C4-978CDB572F34}" type="slidenum">
              <a:rPr lang="pl-PL" smtClean="0"/>
              <a:pPr/>
              <a:t>9</a:t>
            </a:fld>
            <a:endParaRPr lang="pl-PL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439DD9B-D1C9-D6B0-F66C-A479D5E19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193604"/>
              </p:ext>
            </p:extLst>
          </p:nvPr>
        </p:nvGraphicFramePr>
        <p:xfrm>
          <a:off x="2601454" y="2938347"/>
          <a:ext cx="6899382" cy="2588603"/>
        </p:xfrm>
        <a:graphic>
          <a:graphicData uri="http://schemas.openxmlformats.org/drawingml/2006/table">
            <a:tbl>
              <a:tblPr/>
              <a:tblGrid>
                <a:gridCol w="985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56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bardzo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dla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którym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nasze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pomimo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aby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beda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dlaczego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którzy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naszego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ponad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ach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bedzie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ciebie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dlatego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ku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naszych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poniewaz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acz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cię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lat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natomiast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ponieważ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3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aczkolwiek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deda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dobrze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lecz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natychmiast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powinien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aj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będą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cokolwiek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iz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lub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nawet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powinna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albo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bede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cos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iż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nia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powinni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ale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będę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coś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ja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mają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nią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powinno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alez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będzie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czasami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jak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mało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nic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poza</a:t>
                      </a:r>
                      <a:endParaRPr lang="pl-P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763" marR="4763" marT="4763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78770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PI PIB">
      <a:dk1>
        <a:srgbClr val="000000"/>
      </a:dk1>
      <a:lt1>
        <a:srgbClr val="FFFFFF"/>
      </a:lt1>
      <a:dk2>
        <a:srgbClr val="373545"/>
      </a:dk2>
      <a:lt2>
        <a:srgbClr val="D8D8D8"/>
      </a:lt2>
      <a:accent1>
        <a:srgbClr val="78F2FF"/>
      </a:accent1>
      <a:accent2>
        <a:srgbClr val="48DDFF"/>
      </a:accent2>
      <a:accent3>
        <a:srgbClr val="05A6E4"/>
      </a:accent3>
      <a:accent4>
        <a:srgbClr val="0572CC"/>
      </a:accent4>
      <a:accent5>
        <a:srgbClr val="1353BA"/>
      </a:accent5>
      <a:accent6>
        <a:srgbClr val="003696"/>
      </a:accent6>
      <a:hlink>
        <a:srgbClr val="99FAFF"/>
      </a:hlink>
      <a:folHlink>
        <a:srgbClr val="7571B7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ABB3883-C59B-8D41-9010-4C204C730F24}" vid="{9BA0E1A0-A4E1-DF4D-A99E-289F6B11A9C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Motyw pakietu Office</Template>
  <TotalTime>268</TotalTime>
  <Words>1569</Words>
  <Application>Microsoft Office PowerPoint</Application>
  <PresentationFormat>Panoramiczny</PresentationFormat>
  <Paragraphs>537</Paragraphs>
  <Slides>39</Slides>
  <Notes>2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Montserrat SemiBold</vt:lpstr>
      <vt:lpstr>Motyw pakietu Office</vt:lpstr>
      <vt:lpstr>Metody detekcji planet spoza Układu Słonecznego </vt:lpstr>
      <vt:lpstr>Jak spróbować w NLP *) </vt:lpstr>
      <vt:lpstr>Dla Was</vt:lpstr>
      <vt:lpstr>NLP?</vt:lpstr>
      <vt:lpstr>Przykłady</vt:lpstr>
      <vt:lpstr>Składnik: tokenizacja</vt:lpstr>
      <vt:lpstr>Składnik: stemming/lematyzacja</vt:lpstr>
      <vt:lpstr>Składnik: PoS tagging</vt:lpstr>
      <vt:lpstr>Składnik: Stop-words</vt:lpstr>
      <vt:lpstr>Wektory</vt:lpstr>
      <vt:lpstr>Jak komputery mierzą prawdopodobieństwo?</vt:lpstr>
      <vt:lpstr>Jak komputery mierzą prawdopodobieństwo?</vt:lpstr>
      <vt:lpstr>Dobra, ale po co nam to?</vt:lpstr>
      <vt:lpstr>Czyli?</vt:lpstr>
      <vt:lpstr>Aaaaaa… </vt:lpstr>
      <vt:lpstr>Jest coś równie prostego co można jeszcze wykorzystać?</vt:lpstr>
      <vt:lpstr>Troszkę matematyki</vt:lpstr>
      <vt:lpstr>Nie polubicie mnie za to </vt:lpstr>
      <vt:lpstr>Zasnąłem, po co to wszystko?</vt:lpstr>
      <vt:lpstr>Analiza sentymentu</vt:lpstr>
      <vt:lpstr>Pan Neuron i Pan Wektor</vt:lpstr>
      <vt:lpstr>Funkcja aktywacji</vt:lpstr>
      <vt:lpstr>Pan Wektor i Pan Neuron idą do baru…</vt:lpstr>
      <vt:lpstr>Nagle po drodze spotykają gradient…</vt:lpstr>
      <vt:lpstr>I gradient mówi – „bar jest tam na dole” ;)</vt:lpstr>
      <vt:lpstr>Wyjaśnienie sucharka z poprzednich slajdów</vt:lpstr>
      <vt:lpstr>I to będzie nasz neuronowy klasyfikator </vt:lpstr>
      <vt:lpstr>Wektory, macierze, tensory…</vt:lpstr>
      <vt:lpstr>Sieci wielowarstwowe</vt:lpstr>
      <vt:lpstr>Autoencoder</vt:lpstr>
      <vt:lpstr>Word2Vec</vt:lpstr>
      <vt:lpstr>Word2Vec</vt:lpstr>
      <vt:lpstr>Word2Vec</vt:lpstr>
      <vt:lpstr>Doc2Vec</vt:lpstr>
      <vt:lpstr>Doc2Vec</vt:lpstr>
      <vt:lpstr>Seq2Seq</vt:lpstr>
      <vt:lpstr>Tłumaczenia maszynowe (i czatboty)</vt:lpstr>
      <vt:lpstr>Czatboty 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 PREZENTACJI</dc:title>
  <dc:creator>Karina Maszewska</dc:creator>
  <cp:lastModifiedBy>Maciej Kowalski</cp:lastModifiedBy>
  <cp:revision>98</cp:revision>
  <cp:lastPrinted>2020-10-28T21:56:48Z</cp:lastPrinted>
  <dcterms:created xsi:type="dcterms:W3CDTF">2020-11-04T12:09:23Z</dcterms:created>
  <dcterms:modified xsi:type="dcterms:W3CDTF">2022-05-30T07:24:10Z</dcterms:modified>
</cp:coreProperties>
</file>